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6"/>
  </p:notesMasterIdLst>
  <p:sldIdLst>
    <p:sldId id="256" r:id="rId2"/>
    <p:sldId id="452" r:id="rId3"/>
    <p:sldId id="483" r:id="rId4"/>
    <p:sldId id="430" r:id="rId5"/>
    <p:sldId id="420" r:id="rId6"/>
    <p:sldId id="480" r:id="rId7"/>
    <p:sldId id="340" r:id="rId8"/>
    <p:sldId id="492" r:id="rId9"/>
    <p:sldId id="481" r:id="rId10"/>
    <p:sldId id="482" r:id="rId11"/>
    <p:sldId id="362" r:id="rId12"/>
    <p:sldId id="297" r:id="rId13"/>
    <p:sldId id="331" r:id="rId14"/>
    <p:sldId id="321" r:id="rId15"/>
    <p:sldId id="437" r:id="rId16"/>
    <p:sldId id="439" r:id="rId17"/>
    <p:sldId id="285" r:id="rId18"/>
    <p:sldId id="422" r:id="rId19"/>
    <p:sldId id="322" r:id="rId20"/>
    <p:sldId id="317" r:id="rId21"/>
    <p:sldId id="326" r:id="rId22"/>
    <p:sldId id="324" r:id="rId23"/>
    <p:sldId id="339" r:id="rId24"/>
    <p:sldId id="473" r:id="rId25"/>
    <p:sldId id="486" r:id="rId26"/>
    <p:sldId id="474" r:id="rId27"/>
    <p:sldId id="475" r:id="rId28"/>
    <p:sldId id="476" r:id="rId29"/>
    <p:sldId id="478" r:id="rId30"/>
    <p:sldId id="479" r:id="rId31"/>
    <p:sldId id="487" r:id="rId32"/>
    <p:sldId id="488" r:id="rId33"/>
    <p:sldId id="429" r:id="rId34"/>
    <p:sldId id="489" r:id="rId35"/>
    <p:sldId id="341" r:id="rId36"/>
    <p:sldId id="490" r:id="rId37"/>
    <p:sldId id="343" r:id="rId38"/>
    <p:sldId id="444" r:id="rId39"/>
    <p:sldId id="344" r:id="rId40"/>
    <p:sldId id="441" r:id="rId41"/>
    <p:sldId id="466" r:id="rId42"/>
    <p:sldId id="493" r:id="rId43"/>
    <p:sldId id="423" r:id="rId44"/>
    <p:sldId id="491" r:id="rId45"/>
  </p:sldIdLst>
  <p:sldSz cx="9144000" cy="6858000" type="screen4x3"/>
  <p:notesSz cx="6743700" cy="98806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D2D8A"/>
    <a:srgbClr val="FFFF67"/>
    <a:srgbClr val="003399"/>
    <a:srgbClr val="CC0000"/>
    <a:srgbClr val="006600"/>
    <a:srgbClr val="FF99FF"/>
    <a:srgbClr val="008000"/>
    <a:srgbClr val="00CC66"/>
    <a:srgbClr val="FF0000"/>
    <a:srgbClr val="E1E1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7273" autoAdjust="0"/>
    <p:restoredTop sz="87920" autoAdjust="0"/>
  </p:normalViewPr>
  <p:slideViewPr>
    <p:cSldViewPr>
      <p:cViewPr varScale="1">
        <p:scale>
          <a:sx n="131" d="100"/>
          <a:sy n="131" d="100"/>
        </p:scale>
        <p:origin x="880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1026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22588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80899" name="Rectangle 1027"/>
          <p:cNvSpPr>
            <a:spLocks noGrp="1" noChangeArrowheads="1"/>
          </p:cNvSpPr>
          <p:nvPr>
            <p:ph type="dt" idx="1"/>
          </p:nvPr>
        </p:nvSpPr>
        <p:spPr bwMode="auto">
          <a:xfrm>
            <a:off x="3819525" y="0"/>
            <a:ext cx="2922588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2052" name="Rectangle 1028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01700" y="741363"/>
            <a:ext cx="4940300" cy="37052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0901" name="Rectangle 1029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4688" y="4694238"/>
            <a:ext cx="5394325" cy="4446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noProof="0"/>
              <a:t>Образец текста</a:t>
            </a:r>
          </a:p>
          <a:p>
            <a:pPr lvl="1"/>
            <a:r>
              <a:rPr lang="ru-RU" noProof="0"/>
              <a:t>Второй уровень</a:t>
            </a:r>
          </a:p>
          <a:p>
            <a:pPr lvl="2"/>
            <a:r>
              <a:rPr lang="ru-RU" noProof="0"/>
              <a:t>Третий уровень</a:t>
            </a:r>
          </a:p>
          <a:p>
            <a:pPr lvl="3"/>
            <a:r>
              <a:rPr lang="ru-RU" noProof="0"/>
              <a:t>Четвертый уровень</a:t>
            </a:r>
          </a:p>
          <a:p>
            <a:pPr lvl="4"/>
            <a:r>
              <a:rPr lang="ru-RU" noProof="0"/>
              <a:t>Пятый уровень</a:t>
            </a:r>
          </a:p>
        </p:txBody>
      </p:sp>
      <p:sp>
        <p:nvSpPr>
          <p:cNvPr id="80902" name="Rectangle 1030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385300"/>
            <a:ext cx="2922588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80903" name="Rectangle 1031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19525" y="9385300"/>
            <a:ext cx="2922588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957E6944-6264-4155-912F-0F919CC3FB35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198895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7EF92FED-EFFA-4AF1-AEE9-A5834DEB41A8}" type="slidenum">
              <a:rPr lang="ru-RU" altLang="ru-RU"/>
              <a:pPr>
                <a:spcBef>
                  <a:spcPct val="0"/>
                </a:spcBef>
              </a:pPr>
              <a:t>12</a:t>
            </a:fld>
            <a:endParaRPr lang="ru-RU" altLang="ru-RU"/>
          </a:p>
        </p:txBody>
      </p:sp>
      <p:sp>
        <p:nvSpPr>
          <p:cNvPr id="13315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1700" y="739775"/>
            <a:ext cx="4941888" cy="3706813"/>
          </a:xfrm>
          <a:ln/>
        </p:spPr>
      </p:sp>
      <p:sp>
        <p:nvSpPr>
          <p:cNvPr id="13316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674688" y="4692650"/>
            <a:ext cx="5394325" cy="444658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476481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7A143154-F239-44EB-8475-89144192701E}" type="slidenum">
              <a:rPr lang="ru-RU" altLang="ru-RU"/>
              <a:pPr>
                <a:spcBef>
                  <a:spcPct val="0"/>
                </a:spcBef>
              </a:pPr>
              <a:t>14</a:t>
            </a:fld>
            <a:endParaRPr lang="ru-RU" altLang="ru-RU"/>
          </a:p>
        </p:txBody>
      </p:sp>
      <p:sp>
        <p:nvSpPr>
          <p:cNvPr id="16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74688" y="4692650"/>
            <a:ext cx="5394325" cy="444658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41037116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318785E-7376-5143-A16D-E62D90F7081F}" type="datetime1">
              <a:rPr lang="ru-RU" smtClean="0"/>
              <a:t>07.02.2025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Dr. Andrey G. Popeko, Hirschegg XXII, </a:t>
            </a:r>
            <a:r>
              <a:rPr lang="ru-RU"/>
              <a:t>January 12 - 18, 2003</a:t>
            </a: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C5FB233-F173-4DB3-9438-492A725C19A3}" type="slidenum">
              <a:rPr lang="en-US" altLang="ru-RU"/>
              <a:pPr>
                <a:defRPr/>
              </a:pPr>
              <a:t>‹#›</a:t>
            </a:fld>
            <a:endParaRPr lang="en-US" altLang="ru-RU"/>
          </a:p>
        </p:txBody>
      </p:sp>
    </p:spTree>
    <p:extLst>
      <p:ext uri="{BB962C8B-B14F-4D97-AF65-F5344CB8AC3E}">
        <p14:creationId xmlns:p14="http://schemas.microsoft.com/office/powerpoint/2010/main" val="24633769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E1DA2A7-3D18-0C40-A8F5-ECFE6DA9049A}" type="datetime1">
              <a:rPr lang="ru-RU" smtClean="0"/>
              <a:t>07.02.2025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Dr. Andrey G. Popeko, Hirschegg XXII, </a:t>
            </a:r>
            <a:r>
              <a:rPr lang="ru-RU"/>
              <a:t>January 12 - 18, 2003</a:t>
            </a: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472A11D-A61B-41E1-BBD6-F56680E897CE}" type="slidenum">
              <a:rPr lang="en-US" altLang="ru-RU"/>
              <a:pPr>
                <a:defRPr/>
              </a:pPr>
              <a:t>‹#›</a:t>
            </a:fld>
            <a:endParaRPr lang="en-US" altLang="ru-RU"/>
          </a:p>
        </p:txBody>
      </p:sp>
    </p:spTree>
    <p:extLst>
      <p:ext uri="{BB962C8B-B14F-4D97-AF65-F5344CB8AC3E}">
        <p14:creationId xmlns:p14="http://schemas.microsoft.com/office/powerpoint/2010/main" val="24490937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3ABCAC8-F296-EB42-AB42-D76ADC68A20C}" type="datetime1">
              <a:rPr lang="ru-RU" smtClean="0"/>
              <a:t>07.02.2025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Dr. Andrey G. Popeko, Hirschegg XXII, </a:t>
            </a:r>
            <a:r>
              <a:rPr lang="ru-RU"/>
              <a:t>January 12 - 18, 2003</a:t>
            </a: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58E97C7-93E2-4FF3-B3F7-AB3D09AA87CC}" type="slidenum">
              <a:rPr lang="en-US" altLang="ru-RU"/>
              <a:pPr>
                <a:defRPr/>
              </a:pPr>
              <a:t>‹#›</a:t>
            </a:fld>
            <a:endParaRPr lang="en-US" altLang="ru-RU"/>
          </a:p>
        </p:txBody>
      </p:sp>
    </p:spTree>
    <p:extLst>
      <p:ext uri="{BB962C8B-B14F-4D97-AF65-F5344CB8AC3E}">
        <p14:creationId xmlns:p14="http://schemas.microsoft.com/office/powerpoint/2010/main" val="13368480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AndObj" preserve="1">
  <p:cSld name="Заголовок, текст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DF7B823-2B9C-AD4B-BDF0-B7EE53644F24}" type="datetime1">
              <a:rPr lang="ru-RU" smtClean="0"/>
              <a:t>07.02.2025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Dr. Andrey G. Popeko, Hirschegg XXII, </a:t>
            </a:r>
            <a:r>
              <a:rPr lang="ru-RU"/>
              <a:t>January 12 - 18, 2003</a:t>
            </a: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F5E51B4-6468-4B4B-BF47-A37997B5DD33}" type="slidenum">
              <a:rPr lang="en-US" altLang="ru-RU"/>
              <a:pPr>
                <a:defRPr/>
              </a:pPr>
              <a:t>‹#›</a:t>
            </a:fld>
            <a:endParaRPr lang="en-US" altLang="ru-RU"/>
          </a:p>
        </p:txBody>
      </p:sp>
    </p:spTree>
    <p:extLst>
      <p:ext uri="{BB962C8B-B14F-4D97-AF65-F5344CB8AC3E}">
        <p14:creationId xmlns:p14="http://schemas.microsoft.com/office/powerpoint/2010/main" val="15264705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fourObj" preserve="1">
  <p:cSld name="Заголовок и четыре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sz="quarter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sz="quarter" idx="1"/>
          </p:nvPr>
        </p:nvSpPr>
        <p:spPr>
          <a:xfrm>
            <a:off x="685800" y="1981200"/>
            <a:ext cx="3810000" cy="19812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quarter" idx="2"/>
          </p:nvPr>
        </p:nvSpPr>
        <p:spPr>
          <a:xfrm>
            <a:off x="4648200" y="1981200"/>
            <a:ext cx="3810000" cy="19812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Содержимое 4"/>
          <p:cNvSpPr>
            <a:spLocks noGrp="1"/>
          </p:cNvSpPr>
          <p:nvPr>
            <p:ph sz="quarter" idx="3"/>
          </p:nvPr>
        </p:nvSpPr>
        <p:spPr>
          <a:xfrm>
            <a:off x="685800" y="4114800"/>
            <a:ext cx="3810000" cy="19812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8200" y="4114800"/>
            <a:ext cx="3810000" cy="19812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00E091-BE49-8E4C-957E-EC2C3053BED8}" type="datetime1">
              <a:rPr lang="ru-RU" smtClean="0"/>
              <a:t>07.02.2025</a:t>
            </a:fld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Dr. Andrey G. Popeko, Hirschegg XXII, </a:t>
            </a:r>
            <a:r>
              <a:rPr lang="ru-RU"/>
              <a:t>January 12 - 18, 2003</a:t>
            </a: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0968BD2-040C-4741-AE03-39DC20F1A519}" type="slidenum">
              <a:rPr lang="en-US" altLang="ru-RU"/>
              <a:pPr>
                <a:defRPr/>
              </a:pPr>
              <a:t>‹#›</a:t>
            </a:fld>
            <a:endParaRPr lang="en-US" altLang="ru-RU"/>
          </a:p>
        </p:txBody>
      </p:sp>
    </p:spTree>
    <p:extLst>
      <p:ext uri="{BB962C8B-B14F-4D97-AF65-F5344CB8AC3E}">
        <p14:creationId xmlns:p14="http://schemas.microsoft.com/office/powerpoint/2010/main" val="40324728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AndTwoObj" preserve="1">
  <p:cSld name="Заголовок, 1 большой объект и 2 маленьких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quarter" idx="2"/>
          </p:nvPr>
        </p:nvSpPr>
        <p:spPr>
          <a:xfrm>
            <a:off x="4648200" y="1981200"/>
            <a:ext cx="3810000" cy="19812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Содержимое 4"/>
          <p:cNvSpPr>
            <a:spLocks noGrp="1"/>
          </p:cNvSpPr>
          <p:nvPr>
            <p:ph sz="quarter" idx="3"/>
          </p:nvPr>
        </p:nvSpPr>
        <p:spPr>
          <a:xfrm>
            <a:off x="4648200" y="4114800"/>
            <a:ext cx="3810000" cy="19812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887D1D4-79AA-254F-AF5A-E43E19A6F5D7}" type="datetime1">
              <a:rPr lang="ru-RU" smtClean="0"/>
              <a:t>07.02.2025</a:t>
            </a:fld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Dr. Andrey G. Popeko, Hirschegg XXII, </a:t>
            </a:r>
            <a:r>
              <a:rPr lang="ru-RU"/>
              <a:t>January 12 - 18, 2003</a:t>
            </a: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9F5E724-DCB3-44A7-A78C-C9DFFDC20778}" type="slidenum">
              <a:rPr lang="en-US" altLang="ru-RU"/>
              <a:pPr>
                <a:defRPr/>
              </a:pPr>
              <a:t>‹#›</a:t>
            </a:fld>
            <a:endParaRPr lang="en-US" altLang="ru-RU"/>
          </a:p>
        </p:txBody>
      </p:sp>
    </p:spTree>
    <p:extLst>
      <p:ext uri="{BB962C8B-B14F-4D97-AF65-F5344CB8AC3E}">
        <p14:creationId xmlns:p14="http://schemas.microsoft.com/office/powerpoint/2010/main" val="18736708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14EA15D-E0A2-7B42-9F4F-9526DAC43B89}" type="datetime1">
              <a:rPr lang="ru-RU" smtClean="0"/>
              <a:t>07.02.2025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Dr. Andrey G. Popeko, Hirschegg XXII, </a:t>
            </a:r>
            <a:r>
              <a:rPr lang="ru-RU"/>
              <a:t>January 12 - 18, 2003</a:t>
            </a: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4F1A76E-830F-4EA0-AD71-EE3C3D7EE5D9}" type="slidenum">
              <a:rPr lang="en-US" altLang="ru-RU"/>
              <a:pPr>
                <a:defRPr/>
              </a:pPr>
              <a:t>‹#›</a:t>
            </a:fld>
            <a:endParaRPr lang="en-US" altLang="ru-RU"/>
          </a:p>
        </p:txBody>
      </p:sp>
    </p:spTree>
    <p:extLst>
      <p:ext uri="{BB962C8B-B14F-4D97-AF65-F5344CB8AC3E}">
        <p14:creationId xmlns:p14="http://schemas.microsoft.com/office/powerpoint/2010/main" val="42586481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6FEBA17-6362-B840-98E6-9C08C6E3DAA3}" type="datetime1">
              <a:rPr lang="ru-RU" smtClean="0"/>
              <a:t>07.02.2025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Dr. Andrey G. Popeko, Hirschegg XXII, </a:t>
            </a:r>
            <a:r>
              <a:rPr lang="ru-RU"/>
              <a:t>January 12 - 18, 2003</a:t>
            </a: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8161775-D5D1-4176-B8E2-0D472F080F71}" type="slidenum">
              <a:rPr lang="en-US" altLang="ru-RU"/>
              <a:pPr>
                <a:defRPr/>
              </a:pPr>
              <a:t>‹#›</a:t>
            </a:fld>
            <a:endParaRPr lang="en-US" altLang="ru-RU"/>
          </a:p>
        </p:txBody>
      </p:sp>
    </p:spTree>
    <p:extLst>
      <p:ext uri="{BB962C8B-B14F-4D97-AF65-F5344CB8AC3E}">
        <p14:creationId xmlns:p14="http://schemas.microsoft.com/office/powerpoint/2010/main" val="8106889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3D548B9-3326-F141-B095-CA9FBF94791D}" type="datetime1">
              <a:rPr lang="ru-RU" smtClean="0"/>
              <a:t>07.02.2025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Dr. Andrey G. Popeko, Hirschegg XXII, </a:t>
            </a:r>
            <a:r>
              <a:rPr lang="ru-RU"/>
              <a:t>January 12 - 18, 2003</a:t>
            </a: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A6CAA47-324D-4977-A9DE-801C2C7D63AC}" type="slidenum">
              <a:rPr lang="en-US" altLang="ru-RU"/>
              <a:pPr>
                <a:defRPr/>
              </a:pPr>
              <a:t>‹#›</a:t>
            </a:fld>
            <a:endParaRPr lang="en-US" altLang="ru-RU"/>
          </a:p>
        </p:txBody>
      </p:sp>
    </p:spTree>
    <p:extLst>
      <p:ext uri="{BB962C8B-B14F-4D97-AF65-F5344CB8AC3E}">
        <p14:creationId xmlns:p14="http://schemas.microsoft.com/office/powerpoint/2010/main" val="17339637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58A62F6-4B95-E449-8699-5E4AFE15CEF5}" type="datetime1">
              <a:rPr lang="ru-RU" smtClean="0"/>
              <a:t>07.02.2025</a:t>
            </a:fld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Dr. Andrey G. Popeko, Hirschegg XXII, </a:t>
            </a:r>
            <a:r>
              <a:rPr lang="ru-RU"/>
              <a:t>January 12 - 18, 2003</a:t>
            </a: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A54BFB4-4579-497C-8FE6-B36EADABD818}" type="slidenum">
              <a:rPr lang="en-US" altLang="ru-RU"/>
              <a:pPr>
                <a:defRPr/>
              </a:pPr>
              <a:t>‹#›</a:t>
            </a:fld>
            <a:endParaRPr lang="en-US" altLang="ru-RU"/>
          </a:p>
        </p:txBody>
      </p:sp>
    </p:spTree>
    <p:extLst>
      <p:ext uri="{BB962C8B-B14F-4D97-AF65-F5344CB8AC3E}">
        <p14:creationId xmlns:p14="http://schemas.microsoft.com/office/powerpoint/2010/main" val="34503014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1B7EDC8-CD6B-E44B-937D-EBC47C11CD51}" type="datetime1">
              <a:rPr lang="ru-RU" smtClean="0"/>
              <a:t>07.02.2025</a:t>
            </a:fld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Dr. Andrey G. Popeko, Hirschegg XXII, </a:t>
            </a:r>
            <a:r>
              <a:rPr lang="ru-RU"/>
              <a:t>January 12 - 18, 2003</a:t>
            </a: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FE9DDFB-1620-4372-98C3-72AC695FE73E}" type="slidenum">
              <a:rPr lang="en-US" altLang="ru-RU"/>
              <a:pPr>
                <a:defRPr/>
              </a:pPr>
              <a:t>‹#›</a:t>
            </a:fld>
            <a:endParaRPr lang="en-US" altLang="ru-RU"/>
          </a:p>
        </p:txBody>
      </p:sp>
    </p:spTree>
    <p:extLst>
      <p:ext uri="{BB962C8B-B14F-4D97-AF65-F5344CB8AC3E}">
        <p14:creationId xmlns:p14="http://schemas.microsoft.com/office/powerpoint/2010/main" val="20731577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F84F1D3-0F4D-3B4A-8C3D-337FED8FADDC}" type="datetime1">
              <a:rPr lang="ru-RU" smtClean="0"/>
              <a:t>07.02.2025</a:t>
            </a:fld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Dr. Andrey G. Popeko, Hirschegg XXII, </a:t>
            </a:r>
            <a:r>
              <a:rPr lang="ru-RU"/>
              <a:t>January 12 - 18, 2003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C3AA68-841D-459C-AD01-B8A882FD2255}" type="slidenum">
              <a:rPr lang="en-US" altLang="ru-RU"/>
              <a:pPr>
                <a:defRPr/>
              </a:pPr>
              <a:t>‹#›</a:t>
            </a:fld>
            <a:endParaRPr lang="en-US" altLang="ru-RU"/>
          </a:p>
        </p:txBody>
      </p:sp>
    </p:spTree>
    <p:extLst>
      <p:ext uri="{BB962C8B-B14F-4D97-AF65-F5344CB8AC3E}">
        <p14:creationId xmlns:p14="http://schemas.microsoft.com/office/powerpoint/2010/main" val="13058709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3D1075C-9A48-164E-AB95-79A291FA44A0}" type="datetime1">
              <a:rPr lang="ru-RU" smtClean="0"/>
              <a:t>07.02.2025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Dr. Andrey G. Popeko, Hirschegg XXII, </a:t>
            </a:r>
            <a:r>
              <a:rPr lang="ru-RU"/>
              <a:t>January 12 - 18, 2003</a:t>
            </a: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D65A228-A804-4ED4-806A-FF2B2CF3744D}" type="slidenum">
              <a:rPr lang="en-US" altLang="ru-RU"/>
              <a:pPr>
                <a:defRPr/>
              </a:pPr>
              <a:t>‹#›</a:t>
            </a:fld>
            <a:endParaRPr lang="en-US" altLang="ru-RU"/>
          </a:p>
        </p:txBody>
      </p:sp>
    </p:spTree>
    <p:extLst>
      <p:ext uri="{BB962C8B-B14F-4D97-AF65-F5344CB8AC3E}">
        <p14:creationId xmlns:p14="http://schemas.microsoft.com/office/powerpoint/2010/main" val="38401852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ru-RU" noProof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C9D1582-3630-EB40-A56A-E8671A6FF765}" type="datetime1">
              <a:rPr lang="ru-RU" smtClean="0"/>
              <a:t>07.02.2025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Dr. Andrey G. Popeko, Hirschegg XXII, </a:t>
            </a:r>
            <a:r>
              <a:rPr lang="ru-RU"/>
              <a:t>January 12 - 18, 2003</a:t>
            </a: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E2FAB08-AC1E-4904-B7BF-43E9729475E9}" type="slidenum">
              <a:rPr lang="en-US" altLang="ru-RU"/>
              <a:pPr>
                <a:defRPr/>
              </a:pPr>
              <a:t>‹#›</a:t>
            </a:fld>
            <a:endParaRPr lang="en-US" altLang="ru-RU"/>
          </a:p>
        </p:txBody>
      </p:sp>
    </p:spTree>
    <p:extLst>
      <p:ext uri="{BB962C8B-B14F-4D97-AF65-F5344CB8AC3E}">
        <p14:creationId xmlns:p14="http://schemas.microsoft.com/office/powerpoint/2010/main" val="20473701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ru-RU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ru-RU"/>
              <a:t>Click to edit Master text styles</a:t>
            </a:r>
          </a:p>
          <a:p>
            <a:pPr lvl="1"/>
            <a:r>
              <a:rPr lang="en-US" altLang="ru-RU"/>
              <a:t>Second level</a:t>
            </a:r>
          </a:p>
          <a:p>
            <a:pPr lvl="2"/>
            <a:r>
              <a:rPr lang="en-US" altLang="ru-RU"/>
              <a:t>Third level</a:t>
            </a:r>
          </a:p>
          <a:p>
            <a:pPr lvl="3"/>
            <a:r>
              <a:rPr lang="en-US" altLang="ru-RU"/>
              <a:t>Fourth level</a:t>
            </a:r>
          </a:p>
          <a:p>
            <a:pPr lvl="4"/>
            <a:r>
              <a:rPr lang="en-US" altLang="ru-RU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52400" y="6400800"/>
            <a:ext cx="12954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/>
            </a:lvl1pPr>
          </a:lstStyle>
          <a:p>
            <a:pPr>
              <a:defRPr/>
            </a:pPr>
            <a:fld id="{895F812B-9B80-FB44-9AF7-029FD496A646}" type="datetime1">
              <a:rPr lang="ru-RU" smtClean="0"/>
              <a:t>07.02.2025</a:t>
            </a:fld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28600" y="6400800"/>
            <a:ext cx="4953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 b="1">
                <a:solidFill>
                  <a:schemeClr val="accent2"/>
                </a:solidFill>
              </a:defRPr>
            </a:lvl1pPr>
          </a:lstStyle>
          <a:p>
            <a:pPr>
              <a:defRPr/>
            </a:pPr>
            <a:r>
              <a:rPr lang="en-US"/>
              <a:t>Dr. Andrey G. Popeko, Hirschegg XXII, </a:t>
            </a:r>
            <a:r>
              <a:rPr lang="ru-RU"/>
              <a:t>January 12 - 18, 2003</a:t>
            </a: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305800" y="6400800"/>
            <a:ext cx="6096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 b="1" smtClean="0">
                <a:solidFill>
                  <a:srgbClr val="FF0000"/>
                </a:solidFill>
              </a:defRPr>
            </a:lvl1pPr>
          </a:lstStyle>
          <a:p>
            <a:pPr>
              <a:defRPr/>
            </a:pPr>
            <a:fld id="{51EDE08B-6BDE-479D-84B7-36AFD3FA8451}" type="slidenum">
              <a:rPr lang="en-US" altLang="ru-RU"/>
              <a:pPr>
                <a:defRPr/>
              </a:pPr>
              <a:t>‹#›</a:t>
            </a:fld>
            <a:endParaRPr lang="en-US" altLang="ru-RU"/>
          </a:p>
        </p:txBody>
      </p:sp>
      <p:sp>
        <p:nvSpPr>
          <p:cNvPr id="1031" name="Rectangle 1024"/>
          <p:cNvSpPr>
            <a:spLocks noChangeArrowheads="1"/>
          </p:cNvSpPr>
          <p:nvPr userDrawn="1"/>
        </p:nvSpPr>
        <p:spPr bwMode="auto">
          <a:xfrm>
            <a:off x="0" y="0"/>
            <a:ext cx="152400" cy="152400"/>
          </a:xfrm>
          <a:prstGeom prst="rect">
            <a:avLst/>
          </a:prstGeom>
          <a:gradFill rotWithShape="0">
            <a:gsLst>
              <a:gs pos="0">
                <a:schemeClr val="hlink"/>
              </a:gs>
              <a:gs pos="100000">
                <a:srgbClr val="333399"/>
              </a:gs>
            </a:gsLst>
            <a:path path="rect">
              <a:fillToRect l="100000" t="10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defRPr/>
            </a:pPr>
            <a:endParaRPr lang="ru-RU" altLang="ru-RU"/>
          </a:p>
        </p:txBody>
      </p:sp>
      <p:sp>
        <p:nvSpPr>
          <p:cNvPr id="1032" name="Rectangle 1025"/>
          <p:cNvSpPr>
            <a:spLocks noChangeArrowheads="1"/>
          </p:cNvSpPr>
          <p:nvPr userDrawn="1"/>
        </p:nvSpPr>
        <p:spPr bwMode="auto">
          <a:xfrm>
            <a:off x="0" y="6705600"/>
            <a:ext cx="152400" cy="152400"/>
          </a:xfrm>
          <a:prstGeom prst="rect">
            <a:avLst/>
          </a:prstGeom>
          <a:gradFill rotWithShape="0">
            <a:gsLst>
              <a:gs pos="0">
                <a:schemeClr val="hlink"/>
              </a:gs>
              <a:gs pos="100000">
                <a:srgbClr val="333399"/>
              </a:gs>
            </a:gsLst>
            <a:path path="rect">
              <a:fillToRect l="100000" b="10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defRPr/>
            </a:pPr>
            <a:endParaRPr lang="ru-RU" altLang="ru-RU"/>
          </a:p>
        </p:txBody>
      </p:sp>
      <p:sp>
        <p:nvSpPr>
          <p:cNvPr id="1033" name="Rectangle 1026"/>
          <p:cNvSpPr>
            <a:spLocks noChangeArrowheads="1"/>
          </p:cNvSpPr>
          <p:nvPr userDrawn="1"/>
        </p:nvSpPr>
        <p:spPr bwMode="auto">
          <a:xfrm>
            <a:off x="8991600" y="0"/>
            <a:ext cx="152400" cy="152400"/>
          </a:xfrm>
          <a:prstGeom prst="rect">
            <a:avLst/>
          </a:prstGeom>
          <a:gradFill rotWithShape="0">
            <a:gsLst>
              <a:gs pos="0">
                <a:schemeClr val="hlink"/>
              </a:gs>
              <a:gs pos="100000">
                <a:srgbClr val="333399"/>
              </a:gs>
            </a:gsLst>
            <a:path path="rect">
              <a:fillToRect t="100000" r="10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defRPr/>
            </a:pPr>
            <a:endParaRPr lang="ru-RU" altLang="ru-RU"/>
          </a:p>
        </p:txBody>
      </p:sp>
      <p:sp>
        <p:nvSpPr>
          <p:cNvPr id="1034" name="Rectangle 1027"/>
          <p:cNvSpPr>
            <a:spLocks noChangeArrowheads="1"/>
          </p:cNvSpPr>
          <p:nvPr userDrawn="1"/>
        </p:nvSpPr>
        <p:spPr bwMode="auto">
          <a:xfrm>
            <a:off x="8991600" y="6705600"/>
            <a:ext cx="152400" cy="152400"/>
          </a:xfrm>
          <a:prstGeom prst="rect">
            <a:avLst/>
          </a:prstGeom>
          <a:gradFill rotWithShape="0">
            <a:gsLst>
              <a:gs pos="0">
                <a:schemeClr val="hlink"/>
              </a:gs>
              <a:gs pos="100000">
                <a:srgbClr val="333399"/>
              </a:gs>
            </a:gsLst>
            <a:path path="rect">
              <a:fillToRect r="100000" b="10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defRPr/>
            </a:pPr>
            <a:endParaRPr lang="ru-RU" altLang="ru-RU"/>
          </a:p>
        </p:txBody>
      </p:sp>
      <p:sp>
        <p:nvSpPr>
          <p:cNvPr id="1035" name="Rectangle 1028"/>
          <p:cNvSpPr>
            <a:spLocks noChangeArrowheads="1"/>
          </p:cNvSpPr>
          <p:nvPr userDrawn="1"/>
        </p:nvSpPr>
        <p:spPr bwMode="auto">
          <a:xfrm>
            <a:off x="152400" y="0"/>
            <a:ext cx="8839200" cy="152400"/>
          </a:xfrm>
          <a:prstGeom prst="rect">
            <a:avLst/>
          </a:prstGeom>
          <a:gradFill rotWithShape="0">
            <a:gsLst>
              <a:gs pos="0">
                <a:srgbClr val="333399"/>
              </a:gs>
              <a:gs pos="100000">
                <a:schemeClr val="hlink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defRPr/>
            </a:pPr>
            <a:endParaRPr lang="ru-RU" altLang="ru-RU"/>
          </a:p>
        </p:txBody>
      </p:sp>
      <p:sp>
        <p:nvSpPr>
          <p:cNvPr id="1036" name="Rectangle 1029"/>
          <p:cNvSpPr>
            <a:spLocks noChangeArrowheads="1"/>
          </p:cNvSpPr>
          <p:nvPr userDrawn="1"/>
        </p:nvSpPr>
        <p:spPr bwMode="auto">
          <a:xfrm>
            <a:off x="152400" y="6705600"/>
            <a:ext cx="8839200" cy="152400"/>
          </a:xfrm>
          <a:prstGeom prst="rect">
            <a:avLst/>
          </a:prstGeom>
          <a:gradFill rotWithShape="0">
            <a:gsLst>
              <a:gs pos="0">
                <a:schemeClr val="hlink"/>
              </a:gs>
              <a:gs pos="100000">
                <a:srgbClr val="333399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defRPr/>
            </a:pPr>
            <a:endParaRPr lang="ru-RU" altLang="ru-RU"/>
          </a:p>
        </p:txBody>
      </p:sp>
      <p:sp>
        <p:nvSpPr>
          <p:cNvPr id="1037" name="Rectangle 1030"/>
          <p:cNvSpPr>
            <a:spLocks noChangeArrowheads="1"/>
          </p:cNvSpPr>
          <p:nvPr userDrawn="1"/>
        </p:nvSpPr>
        <p:spPr bwMode="auto">
          <a:xfrm>
            <a:off x="0" y="152400"/>
            <a:ext cx="152400" cy="6553200"/>
          </a:xfrm>
          <a:prstGeom prst="rect">
            <a:avLst/>
          </a:prstGeom>
          <a:gradFill rotWithShape="0">
            <a:gsLst>
              <a:gs pos="0">
                <a:srgbClr val="333399"/>
              </a:gs>
              <a:gs pos="100000">
                <a:schemeClr val="hlink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defRPr/>
            </a:pPr>
            <a:endParaRPr lang="ru-RU" altLang="ru-RU"/>
          </a:p>
        </p:txBody>
      </p:sp>
      <p:sp>
        <p:nvSpPr>
          <p:cNvPr id="1038" name="Rectangle 1031"/>
          <p:cNvSpPr>
            <a:spLocks noChangeArrowheads="1"/>
          </p:cNvSpPr>
          <p:nvPr userDrawn="1"/>
        </p:nvSpPr>
        <p:spPr bwMode="auto">
          <a:xfrm>
            <a:off x="8991600" y="152400"/>
            <a:ext cx="152400" cy="6553200"/>
          </a:xfrm>
          <a:prstGeom prst="rect">
            <a:avLst/>
          </a:prstGeom>
          <a:gradFill rotWithShape="0">
            <a:gsLst>
              <a:gs pos="0">
                <a:schemeClr val="hlink"/>
              </a:gs>
              <a:gs pos="100000">
                <a:srgbClr val="333399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defRPr/>
            </a:pPr>
            <a:endParaRPr lang="ru-RU" alt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wmf"/><Relationship Id="rId4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wmf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jpe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7.png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wmf"/><Relationship Id="rId7" Type="http://schemas.openxmlformats.org/officeDocument/2006/relationships/image" Target="../media/image45.jpeg"/><Relationship Id="rId2" Type="http://schemas.openxmlformats.org/officeDocument/2006/relationships/image" Target="../media/image40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jpeg"/><Relationship Id="rId5" Type="http://schemas.openxmlformats.org/officeDocument/2006/relationships/image" Target="../media/image43.jpeg"/><Relationship Id="rId4" Type="http://schemas.openxmlformats.org/officeDocument/2006/relationships/image" Target="../media/image42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gif"/><Relationship Id="rId2" Type="http://schemas.openxmlformats.org/officeDocument/2006/relationships/image" Target="../media/image49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jpe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emf"/><Relationship Id="rId4" Type="http://schemas.openxmlformats.org/officeDocument/2006/relationships/oleObject" Target="../embeddings/oleObject2.bin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jpeg"/><Relationship Id="rId7" Type="http://schemas.openxmlformats.org/officeDocument/2006/relationships/image" Target="../media/image13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Relationship Id="rId9" Type="http://schemas.openxmlformats.org/officeDocument/2006/relationships/image" Target="../media/image1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gif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2D2D8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2" name="Rectangle 0"/>
          <p:cNvSpPr>
            <a:spLocks noGrp="1" noChangeArrowheads="1"/>
          </p:cNvSpPr>
          <p:nvPr>
            <p:ph type="ctrTitle"/>
          </p:nvPr>
        </p:nvSpPr>
        <p:spPr>
          <a:xfrm>
            <a:off x="762000" y="2581275"/>
            <a:ext cx="7620000" cy="1695450"/>
          </a:xfrm>
        </p:spPr>
        <p:txBody>
          <a:bodyPr/>
          <a:lstStyle/>
          <a:p>
            <a:pPr eaLnBrk="1" hangingPunct="1"/>
            <a:r>
              <a:rPr lang="ru-RU" altLang="ru-RU" b="1" dirty="0">
                <a:solidFill>
                  <a:srgbClr val="FFFF67"/>
                </a:solidFill>
              </a:rPr>
              <a:t>Детекторы частиц</a:t>
            </a:r>
            <a:r>
              <a:rPr lang="en-US" altLang="ru-RU" b="1" dirty="0">
                <a:solidFill>
                  <a:srgbClr val="FFFF67"/>
                </a:solidFill>
              </a:rPr>
              <a:t> I</a:t>
            </a:r>
            <a:endParaRPr lang="ru-RU" altLang="ru-RU" dirty="0">
              <a:solidFill>
                <a:srgbClr val="FFFF67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857500"/>
            <a:ext cx="7772400" cy="1143000"/>
          </a:xfrm>
        </p:spPr>
        <p:txBody>
          <a:bodyPr/>
          <a:lstStyle/>
          <a:p>
            <a:r>
              <a:rPr lang="ru-RU" altLang="ru-RU" sz="3200" b="1" dirty="0">
                <a:solidFill>
                  <a:srgbClr val="FF0000"/>
                </a:solidFill>
              </a:rPr>
              <a:t>Взаимодействие частиц с веществом</a:t>
            </a:r>
            <a:endParaRPr lang="ru-RU" sz="32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A369889-1D04-E408-D459-FB76B83B1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4F1A76E-830F-4EA0-AD71-EE3C3D7EE5D9}" type="slidenum">
              <a:rPr lang="en-US" altLang="ru-RU" smtClean="0"/>
              <a:pPr>
                <a:defRPr/>
              </a:pPr>
              <a:t>10</a:t>
            </a:fld>
            <a:endParaRPr lang="en-US" altLang="ru-RU"/>
          </a:p>
        </p:txBody>
      </p:sp>
    </p:spTree>
    <p:extLst>
      <p:ext uri="{BB962C8B-B14F-4D97-AF65-F5344CB8AC3E}">
        <p14:creationId xmlns:p14="http://schemas.microsoft.com/office/powerpoint/2010/main" val="33454336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9"/>
          <p:cNvSpPr>
            <a:spLocks noChangeArrowheads="1"/>
          </p:cNvSpPr>
          <p:nvPr/>
        </p:nvSpPr>
        <p:spPr bwMode="auto">
          <a:xfrm>
            <a:off x="1066800" y="228600"/>
            <a:ext cx="699063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b="1" dirty="0">
                <a:solidFill>
                  <a:srgbClr val="FF0000"/>
                </a:solidFill>
              </a:rPr>
              <a:t>Взаимодействие частиц с веществом</a:t>
            </a:r>
          </a:p>
        </p:txBody>
      </p:sp>
      <p:sp>
        <p:nvSpPr>
          <p:cNvPr id="11268" name="Rectangle 11"/>
          <p:cNvSpPr>
            <a:spLocks noChangeArrowheads="1"/>
          </p:cNvSpPr>
          <p:nvPr/>
        </p:nvSpPr>
        <p:spPr bwMode="auto">
          <a:xfrm>
            <a:off x="152400" y="1066800"/>
            <a:ext cx="8686800" cy="55861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6075" indent="-346075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just" eaLnBrk="1" hangingPunct="1">
              <a:spcBef>
                <a:spcPct val="0"/>
              </a:spcBef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ru-RU" altLang="ru-RU" sz="2100" b="1" dirty="0">
                <a:solidFill>
                  <a:srgbClr val="2D2D8A"/>
                </a:solidFill>
              </a:rPr>
              <a:t>Регистрация частиц происходит в результате их взаимодействия</a:t>
            </a:r>
            <a:r>
              <a:rPr lang="en-US" altLang="ru-RU" sz="2100" b="1" dirty="0">
                <a:solidFill>
                  <a:srgbClr val="2D2D8A"/>
                </a:solidFill>
              </a:rPr>
              <a:t> </a:t>
            </a:r>
            <a:r>
              <a:rPr lang="ru-RU" altLang="ru-RU" sz="2100" b="1" dirty="0">
                <a:solidFill>
                  <a:srgbClr val="2D2D8A"/>
                </a:solidFill>
              </a:rPr>
              <a:t>с веществом детектора.</a:t>
            </a:r>
          </a:p>
          <a:p>
            <a:pPr algn="just" eaLnBrk="1" hangingPunct="1">
              <a:spcBef>
                <a:spcPct val="0"/>
              </a:spcBef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ru-RU" altLang="ru-RU" sz="2100" b="1" dirty="0">
                <a:solidFill>
                  <a:srgbClr val="2D2D8A"/>
                </a:solidFill>
              </a:rPr>
              <a:t>Взаимодействие частиц с веществом </a:t>
            </a:r>
            <a:r>
              <a:rPr lang="ru-RU" altLang="ru-RU" sz="2100" b="1" dirty="0">
                <a:solidFill>
                  <a:srgbClr val="FF0000"/>
                </a:solidFill>
              </a:rPr>
              <a:t>зависит от</a:t>
            </a:r>
            <a:r>
              <a:rPr lang="en-US" altLang="ru-RU" sz="2100" b="1" dirty="0">
                <a:solidFill>
                  <a:srgbClr val="FF0000"/>
                </a:solidFill>
              </a:rPr>
              <a:t> </a:t>
            </a:r>
            <a:r>
              <a:rPr lang="ru-RU" altLang="ru-RU" sz="2100" b="1" dirty="0">
                <a:solidFill>
                  <a:srgbClr val="FF0000"/>
                </a:solidFill>
              </a:rPr>
              <a:t>их типа</a:t>
            </a:r>
            <a:r>
              <a:rPr lang="ru-RU" altLang="ru-RU" sz="2100" b="1" dirty="0">
                <a:solidFill>
                  <a:srgbClr val="2D2D8A"/>
                </a:solidFill>
              </a:rPr>
              <a:t>, заряда, массы и энергии. </a:t>
            </a:r>
          </a:p>
          <a:p>
            <a:pPr algn="just" eaLnBrk="1" hangingPunct="1">
              <a:spcBef>
                <a:spcPct val="0"/>
              </a:spcBef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ru-RU" altLang="ru-RU" sz="2100" b="1" dirty="0">
                <a:solidFill>
                  <a:srgbClr val="2D2D8A"/>
                </a:solidFill>
              </a:rPr>
              <a:t>Заряженные</a:t>
            </a:r>
            <a:r>
              <a:rPr lang="en-US" altLang="ru-RU" sz="2100" b="1" dirty="0">
                <a:solidFill>
                  <a:srgbClr val="2D2D8A"/>
                </a:solidFill>
              </a:rPr>
              <a:t> </a:t>
            </a:r>
            <a:r>
              <a:rPr lang="ru-RU" altLang="ru-RU" sz="2100" b="1" dirty="0">
                <a:solidFill>
                  <a:srgbClr val="2D2D8A"/>
                </a:solidFill>
              </a:rPr>
              <a:t>частицы </a:t>
            </a:r>
            <a:r>
              <a:rPr lang="ru-RU" altLang="ru-RU" sz="2100" b="1" dirty="0">
                <a:solidFill>
                  <a:srgbClr val="FF0000"/>
                </a:solidFill>
              </a:rPr>
              <a:t>ионизуют атомы </a:t>
            </a:r>
            <a:r>
              <a:rPr lang="ru-RU" altLang="ru-RU" sz="2100" b="1" dirty="0">
                <a:solidFill>
                  <a:srgbClr val="2D2D8A"/>
                </a:solidFill>
              </a:rPr>
              <a:t>вещества,</a:t>
            </a:r>
            <a:r>
              <a:rPr lang="en-US" altLang="ru-RU" sz="2100" b="1" dirty="0">
                <a:solidFill>
                  <a:srgbClr val="2D2D8A"/>
                </a:solidFill>
              </a:rPr>
              <a:t> </a:t>
            </a:r>
            <a:r>
              <a:rPr lang="ru-RU" altLang="ru-RU" sz="2100" b="1" dirty="0">
                <a:solidFill>
                  <a:srgbClr val="2D2D8A"/>
                </a:solidFill>
              </a:rPr>
              <a:t>взаимодействуя с атомными электронами.</a:t>
            </a:r>
          </a:p>
          <a:p>
            <a:pPr algn="just" eaLnBrk="1" hangingPunct="1">
              <a:spcBef>
                <a:spcPct val="0"/>
              </a:spcBef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ru-RU" altLang="ru-RU" sz="2100" b="1" dirty="0">
                <a:solidFill>
                  <a:srgbClr val="2D2D8A"/>
                </a:solidFill>
              </a:rPr>
              <a:t>В случае гамма-квантов основными процессами, приводящими</a:t>
            </a:r>
            <a:r>
              <a:rPr lang="en-US" altLang="ru-RU" sz="2100" b="1" dirty="0">
                <a:solidFill>
                  <a:srgbClr val="2D2D8A"/>
                </a:solidFill>
              </a:rPr>
              <a:t> </a:t>
            </a:r>
            <a:r>
              <a:rPr lang="ru-RU" altLang="ru-RU" sz="2100" b="1" dirty="0">
                <a:solidFill>
                  <a:srgbClr val="2D2D8A"/>
                </a:solidFill>
              </a:rPr>
              <a:t>к образованию заряженных частиц являются</a:t>
            </a:r>
            <a:r>
              <a:rPr lang="en-US" altLang="ru-RU" sz="2100" b="1" dirty="0">
                <a:solidFill>
                  <a:srgbClr val="2D2D8A"/>
                </a:solidFill>
              </a:rPr>
              <a:t> </a:t>
            </a:r>
            <a:r>
              <a:rPr lang="ru-RU" altLang="ru-RU" sz="2100" b="1" dirty="0">
                <a:solidFill>
                  <a:srgbClr val="2D2D8A"/>
                </a:solidFill>
              </a:rPr>
              <a:t>фотоэффект, эффект Комптона и рождение</a:t>
            </a:r>
            <a:r>
              <a:rPr lang="en-US" altLang="ru-RU" sz="2100" b="1" dirty="0">
                <a:solidFill>
                  <a:srgbClr val="2D2D8A"/>
                </a:solidFill>
              </a:rPr>
              <a:t> </a:t>
            </a:r>
            <a:r>
              <a:rPr lang="ru-RU" altLang="ru-RU" sz="2100" b="1" dirty="0">
                <a:solidFill>
                  <a:srgbClr val="2D2D8A"/>
                </a:solidFill>
              </a:rPr>
              <a:t>электрон-позитронных пар.</a:t>
            </a:r>
            <a:endParaRPr lang="en-US" altLang="ru-RU" sz="2100" b="1" dirty="0">
              <a:solidFill>
                <a:srgbClr val="2D2D8A"/>
              </a:solidFill>
            </a:endParaRPr>
          </a:p>
          <a:p>
            <a:pPr algn="just" eaLnBrk="1" hangingPunct="1">
              <a:spcBef>
                <a:spcPct val="0"/>
              </a:spcBef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ru-RU" altLang="ru-RU" sz="2100" b="1" dirty="0">
                <a:solidFill>
                  <a:srgbClr val="2D2D8A"/>
                </a:solidFill>
              </a:rPr>
              <a:t>Нейтроны и гамма-кванты, сталкиваясь с</a:t>
            </a:r>
            <a:r>
              <a:rPr lang="en-US" altLang="ru-RU" sz="2100" b="1" dirty="0">
                <a:solidFill>
                  <a:srgbClr val="2D2D8A"/>
                </a:solidFill>
              </a:rPr>
              <a:t> </a:t>
            </a:r>
            <a:r>
              <a:rPr lang="ru-RU" altLang="ru-RU" sz="2100" b="1" dirty="0">
                <a:solidFill>
                  <a:srgbClr val="2D2D8A"/>
                </a:solidFill>
              </a:rPr>
              <a:t>частицами в веществе, передают им свою</a:t>
            </a:r>
            <a:r>
              <a:rPr lang="en-US" altLang="ru-RU" sz="2100" b="1" dirty="0">
                <a:solidFill>
                  <a:srgbClr val="2D2D8A"/>
                </a:solidFill>
              </a:rPr>
              <a:t> </a:t>
            </a:r>
            <a:r>
              <a:rPr lang="ru-RU" altLang="ru-RU" sz="2100" b="1" dirty="0">
                <a:solidFill>
                  <a:srgbClr val="2D2D8A"/>
                </a:solidFill>
              </a:rPr>
              <a:t>энергию, вызывая ионизацию </a:t>
            </a:r>
            <a:r>
              <a:rPr lang="ru-RU" altLang="ru-RU" sz="2100" b="1" dirty="0">
                <a:solidFill>
                  <a:srgbClr val="FF0000"/>
                </a:solidFill>
              </a:rPr>
              <a:t>за счет</a:t>
            </a:r>
            <a:r>
              <a:rPr lang="en-US" altLang="ru-RU" sz="2100" b="1" dirty="0">
                <a:solidFill>
                  <a:srgbClr val="FF0000"/>
                </a:solidFill>
              </a:rPr>
              <a:t> </a:t>
            </a:r>
            <a:r>
              <a:rPr lang="ru-RU" altLang="ru-RU" sz="2100" b="1" dirty="0">
                <a:solidFill>
                  <a:srgbClr val="FF0000"/>
                </a:solidFill>
              </a:rPr>
              <a:t>вторичных заряженных частиц</a:t>
            </a:r>
            <a:r>
              <a:rPr lang="ru-RU" altLang="ru-RU" sz="2100" b="1" dirty="0">
                <a:solidFill>
                  <a:srgbClr val="2D2D8A"/>
                </a:solidFill>
              </a:rPr>
              <a:t>. </a:t>
            </a:r>
          </a:p>
          <a:p>
            <a:pPr algn="just" eaLnBrk="1" hangingPunct="1">
              <a:spcBef>
                <a:spcPct val="0"/>
              </a:spcBef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ru-RU" altLang="ru-RU" sz="2100" b="1" dirty="0">
                <a:solidFill>
                  <a:srgbClr val="2D2D8A"/>
                </a:solidFill>
              </a:rPr>
              <a:t>Взаимодействие</a:t>
            </a:r>
            <a:r>
              <a:rPr lang="en-US" altLang="ru-RU" sz="2100" b="1" dirty="0">
                <a:solidFill>
                  <a:srgbClr val="2D2D8A"/>
                </a:solidFill>
              </a:rPr>
              <a:t> </a:t>
            </a:r>
            <a:r>
              <a:rPr lang="ru-RU" altLang="ru-RU" sz="2100" b="1" dirty="0">
                <a:solidFill>
                  <a:srgbClr val="2D2D8A"/>
                </a:solidFill>
              </a:rPr>
              <a:t>частиц с веществом </a:t>
            </a:r>
            <a:r>
              <a:rPr lang="ru-RU" altLang="ru-RU" sz="2100" b="1" dirty="0">
                <a:solidFill>
                  <a:srgbClr val="FF0000"/>
                </a:solidFill>
              </a:rPr>
              <a:t>зависит от таких</a:t>
            </a:r>
            <a:r>
              <a:rPr lang="en-US" altLang="ru-RU" sz="2100" b="1" dirty="0">
                <a:solidFill>
                  <a:srgbClr val="FF0000"/>
                </a:solidFill>
              </a:rPr>
              <a:t> </a:t>
            </a:r>
            <a:r>
              <a:rPr lang="ru-RU" altLang="ru-RU" sz="2100" b="1" dirty="0">
                <a:solidFill>
                  <a:srgbClr val="FF0000"/>
                </a:solidFill>
              </a:rPr>
              <a:t>характеристик вещества</a:t>
            </a:r>
            <a:r>
              <a:rPr lang="ru-RU" altLang="ru-RU" sz="2100" b="1" dirty="0">
                <a:solidFill>
                  <a:srgbClr val="2D2D8A"/>
                </a:solidFill>
              </a:rPr>
              <a:t> как его плотность,</a:t>
            </a:r>
            <a:r>
              <a:rPr lang="en-US" altLang="ru-RU" sz="2100" b="1" dirty="0">
                <a:solidFill>
                  <a:srgbClr val="2D2D8A"/>
                </a:solidFill>
              </a:rPr>
              <a:t> </a:t>
            </a:r>
            <a:r>
              <a:rPr lang="ru-RU" altLang="ru-RU" sz="2100" b="1" dirty="0">
                <a:solidFill>
                  <a:srgbClr val="2D2D8A"/>
                </a:solidFill>
              </a:rPr>
              <a:t>атомный номер и средний ионизационный</a:t>
            </a:r>
            <a:r>
              <a:rPr lang="en-US" altLang="ru-RU" sz="2100" b="1" dirty="0">
                <a:solidFill>
                  <a:srgbClr val="2D2D8A"/>
                </a:solidFill>
              </a:rPr>
              <a:t> </a:t>
            </a:r>
            <a:r>
              <a:rPr lang="ru-RU" altLang="ru-RU" sz="2100" b="1" dirty="0">
                <a:solidFill>
                  <a:srgbClr val="2D2D8A"/>
                </a:solidFill>
              </a:rPr>
              <a:t>потенциал вещества.</a:t>
            </a:r>
            <a:endParaRPr lang="en-US" altLang="ru-RU" sz="2100" b="1" dirty="0">
              <a:solidFill>
                <a:srgbClr val="2D2D8A"/>
              </a:solidFill>
            </a:endParaRPr>
          </a:p>
          <a:p>
            <a:pPr algn="just" eaLnBrk="1" hangingPunct="1">
              <a:spcBef>
                <a:spcPct val="0"/>
              </a:spcBef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ru-RU" altLang="ru-RU" sz="2100" b="1" dirty="0">
                <a:solidFill>
                  <a:srgbClr val="2D2D8A"/>
                </a:solidFill>
              </a:rPr>
              <a:t>В случае пучка заряженных частиц</a:t>
            </a:r>
            <a:r>
              <a:rPr lang="ru-RU" altLang="ru-RU" sz="2100" b="1" i="1" dirty="0">
                <a:solidFill>
                  <a:srgbClr val="2D2D8A"/>
                </a:solidFill>
              </a:rPr>
              <a:t>, </a:t>
            </a:r>
            <a:r>
              <a:rPr lang="ru-RU" altLang="ru-RU" sz="2100" b="1" dirty="0">
                <a:solidFill>
                  <a:srgbClr val="2D2D8A"/>
                </a:solidFill>
              </a:rPr>
              <a:t>проходящих слой</a:t>
            </a:r>
            <a:r>
              <a:rPr lang="en-US" altLang="ru-RU" sz="2100" b="1" dirty="0">
                <a:solidFill>
                  <a:srgbClr val="2D2D8A"/>
                </a:solidFill>
              </a:rPr>
              <a:t> </a:t>
            </a:r>
            <a:r>
              <a:rPr lang="ru-RU" altLang="ru-RU" sz="2100" b="1" dirty="0">
                <a:solidFill>
                  <a:srgbClr val="2D2D8A"/>
                </a:solidFill>
              </a:rPr>
              <a:t>вещества их энергия уменьшается по мере</a:t>
            </a:r>
            <a:r>
              <a:rPr lang="en-US" altLang="ru-RU" sz="2100" b="1" dirty="0">
                <a:solidFill>
                  <a:srgbClr val="2D2D8A"/>
                </a:solidFill>
              </a:rPr>
              <a:t> </a:t>
            </a:r>
            <a:r>
              <a:rPr lang="ru-RU" altLang="ru-RU" sz="2100" b="1" dirty="0">
                <a:solidFill>
                  <a:srgbClr val="2D2D8A"/>
                </a:solidFill>
              </a:rPr>
              <a:t>прохождения вещества.</a:t>
            </a:r>
            <a:endParaRPr lang="ru-RU" altLang="ru-RU" sz="2100" b="1" dirty="0">
              <a:solidFill>
                <a:srgbClr val="2D2D8A"/>
              </a:solidFill>
              <a:latin typeface="Arial" panose="020B06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B2ED723-85A4-4FCF-FF7D-630836093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4F1A76E-830F-4EA0-AD71-EE3C3D7EE5D9}" type="slidenum">
              <a:rPr lang="en-US" altLang="ru-RU" smtClean="0"/>
              <a:pPr>
                <a:defRPr/>
              </a:pPr>
              <a:t>11</a:t>
            </a:fld>
            <a:endParaRPr lang="en-US" altLang="ru-RU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Rectangle 1026"/>
          <p:cNvSpPr>
            <a:spLocks noGrp="1" noChangeArrowheads="1"/>
          </p:cNvSpPr>
          <p:nvPr>
            <p:ph type="title"/>
          </p:nvPr>
        </p:nvSpPr>
        <p:spPr>
          <a:xfrm>
            <a:off x="304800" y="152400"/>
            <a:ext cx="8610600" cy="1143000"/>
          </a:xfrm>
        </p:spPr>
        <p:txBody>
          <a:bodyPr/>
          <a:lstStyle/>
          <a:p>
            <a:pPr eaLnBrk="1" hangingPunct="1"/>
            <a:r>
              <a:rPr lang="ru-RU" altLang="ru-RU" sz="3200" b="1" dirty="0">
                <a:solidFill>
                  <a:srgbClr val="FF0000"/>
                </a:solidFill>
              </a:rPr>
              <a:t>Удельные ионизационные потери энергии заряженной частицей</a:t>
            </a:r>
            <a:endParaRPr lang="ru-RU" altLang="ru-RU" sz="3200" dirty="0">
              <a:solidFill>
                <a:srgbClr val="FF0000"/>
              </a:solidFill>
            </a:endParaRPr>
          </a:p>
        </p:txBody>
      </p:sp>
      <p:sp>
        <p:nvSpPr>
          <p:cNvPr id="12292" name="Rectangle 1027"/>
          <p:cNvSpPr>
            <a:spLocks noChangeArrowheads="1"/>
          </p:cNvSpPr>
          <p:nvPr/>
        </p:nvSpPr>
        <p:spPr bwMode="auto">
          <a:xfrm>
            <a:off x="304800" y="1295400"/>
            <a:ext cx="8534400" cy="5262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6075" indent="-346075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ru-RU" altLang="ru-RU" sz="2400" b="1" dirty="0">
                <a:solidFill>
                  <a:srgbClr val="2D2D8A"/>
                </a:solidFill>
              </a:rPr>
              <a:t>Тяжёлые заряжённые частицы</a:t>
            </a:r>
            <a:r>
              <a:rPr lang="en-US" altLang="ru-RU" sz="2400" b="1" dirty="0">
                <a:solidFill>
                  <a:srgbClr val="2D2D8A"/>
                </a:solidFill>
              </a:rPr>
              <a:t> </a:t>
            </a:r>
            <a:r>
              <a:rPr lang="ru-RU" altLang="ru-RU" sz="2400" b="1" dirty="0">
                <a:solidFill>
                  <a:srgbClr val="2D2D8A"/>
                </a:solidFill>
              </a:rPr>
              <a:t>взаимодействуют с электронами</a:t>
            </a:r>
            <a:r>
              <a:rPr lang="en-US" altLang="ru-RU" sz="2400" b="1" dirty="0">
                <a:solidFill>
                  <a:srgbClr val="2D2D8A"/>
                </a:solidFill>
              </a:rPr>
              <a:t> </a:t>
            </a:r>
            <a:r>
              <a:rPr lang="ru-RU" altLang="ru-RU" sz="2400" b="1" dirty="0">
                <a:solidFill>
                  <a:srgbClr val="2D2D8A"/>
                </a:solidFill>
              </a:rPr>
              <a:t>атомных оболочек, вызывая ионизацию</a:t>
            </a:r>
            <a:r>
              <a:rPr lang="en-US" altLang="ru-RU" sz="2400" b="1" dirty="0">
                <a:solidFill>
                  <a:srgbClr val="2D2D8A"/>
                </a:solidFill>
              </a:rPr>
              <a:t> </a:t>
            </a:r>
            <a:r>
              <a:rPr lang="ru-RU" altLang="ru-RU" sz="2400" b="1" dirty="0">
                <a:solidFill>
                  <a:srgbClr val="2D2D8A"/>
                </a:solidFill>
              </a:rPr>
              <a:t>атомов. </a:t>
            </a:r>
          </a:p>
          <a:p>
            <a:pPr eaLnBrk="1" hangingPunct="1">
              <a:spcBef>
                <a:spcPct val="0"/>
              </a:spcBef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ru-RU" altLang="ru-RU" sz="2400" b="1" dirty="0">
                <a:solidFill>
                  <a:srgbClr val="2D2D8A"/>
                </a:solidFill>
              </a:rPr>
              <a:t>Проходя через вещество,</a:t>
            </a:r>
            <a:r>
              <a:rPr lang="en-US" altLang="ru-RU" sz="2400" b="1" dirty="0">
                <a:solidFill>
                  <a:srgbClr val="2D2D8A"/>
                </a:solidFill>
              </a:rPr>
              <a:t> </a:t>
            </a:r>
            <a:r>
              <a:rPr lang="ru-RU" altLang="ru-RU" sz="2400" b="1" dirty="0">
                <a:solidFill>
                  <a:srgbClr val="2D2D8A"/>
                </a:solidFill>
              </a:rPr>
              <a:t>заряжённая частица совершает десятки</a:t>
            </a:r>
            <a:r>
              <a:rPr lang="en-US" altLang="ru-RU" sz="2400" b="1" dirty="0">
                <a:solidFill>
                  <a:srgbClr val="2D2D8A"/>
                </a:solidFill>
              </a:rPr>
              <a:t> </a:t>
            </a:r>
            <a:r>
              <a:rPr lang="ru-RU" altLang="ru-RU" sz="2400" b="1" dirty="0">
                <a:solidFill>
                  <a:srgbClr val="2D2D8A"/>
                </a:solidFill>
              </a:rPr>
              <a:t>тысяч соударений, постепенно теряя</a:t>
            </a:r>
            <a:r>
              <a:rPr lang="en-US" altLang="ru-RU" sz="2400" b="1" dirty="0">
                <a:solidFill>
                  <a:srgbClr val="2D2D8A"/>
                </a:solidFill>
              </a:rPr>
              <a:t> </a:t>
            </a:r>
            <a:r>
              <a:rPr lang="ru-RU" altLang="ru-RU" sz="2400" b="1" dirty="0">
                <a:solidFill>
                  <a:srgbClr val="2D2D8A"/>
                </a:solidFill>
              </a:rPr>
              <a:t>энергию.</a:t>
            </a:r>
          </a:p>
          <a:p>
            <a:pPr eaLnBrk="1" hangingPunct="1">
              <a:spcBef>
                <a:spcPct val="0"/>
              </a:spcBef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ru-RU" altLang="ru-RU" sz="2400" b="1" dirty="0">
                <a:solidFill>
                  <a:srgbClr val="2D2D8A"/>
                </a:solidFill>
              </a:rPr>
              <a:t>Тормозная способность вещества</a:t>
            </a:r>
            <a:r>
              <a:rPr lang="en-US" altLang="ru-RU" sz="2400" b="1" dirty="0">
                <a:solidFill>
                  <a:srgbClr val="2D2D8A"/>
                </a:solidFill>
              </a:rPr>
              <a:t> </a:t>
            </a:r>
            <a:r>
              <a:rPr lang="ru-RU" altLang="ru-RU" sz="2400" b="1" dirty="0">
                <a:solidFill>
                  <a:srgbClr val="2D2D8A"/>
                </a:solidFill>
              </a:rPr>
              <a:t>характеризуется величиной удельных</a:t>
            </a:r>
            <a:r>
              <a:rPr lang="en-US" altLang="ru-RU" sz="2400" b="1" dirty="0">
                <a:solidFill>
                  <a:srgbClr val="2D2D8A"/>
                </a:solidFill>
              </a:rPr>
              <a:t> </a:t>
            </a:r>
            <a:r>
              <a:rPr lang="ru-RU" altLang="ru-RU" sz="2400" b="1" dirty="0">
                <a:solidFill>
                  <a:srgbClr val="2D2D8A"/>
                </a:solidFill>
              </a:rPr>
              <a:t>ионизационных потерь энергии </a:t>
            </a:r>
            <a:r>
              <a:rPr lang="ru-RU" altLang="ru-RU" sz="2400" b="1" i="1" dirty="0" err="1">
                <a:solidFill>
                  <a:srgbClr val="FF0000"/>
                </a:solidFill>
              </a:rPr>
              <a:t>dE</a:t>
            </a:r>
            <a:r>
              <a:rPr lang="ru-RU" altLang="ru-RU" sz="2400" b="1" i="1" dirty="0">
                <a:solidFill>
                  <a:srgbClr val="FF0000"/>
                </a:solidFill>
              </a:rPr>
              <a:t>/</a:t>
            </a:r>
            <a:r>
              <a:rPr lang="ru-RU" altLang="ru-RU" sz="2400" b="1" i="1" dirty="0" err="1">
                <a:solidFill>
                  <a:srgbClr val="FF0000"/>
                </a:solidFill>
              </a:rPr>
              <a:t>dx</a:t>
            </a:r>
            <a:r>
              <a:rPr lang="ru-RU" altLang="ru-RU" sz="2400" b="1" dirty="0">
                <a:solidFill>
                  <a:srgbClr val="2D2D8A"/>
                </a:solidFill>
              </a:rPr>
              <a:t>.</a:t>
            </a:r>
          </a:p>
          <a:p>
            <a:pPr eaLnBrk="1" hangingPunct="1">
              <a:spcBef>
                <a:spcPct val="0"/>
              </a:spcBef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ru-RU" altLang="ru-RU" sz="2400" b="1" dirty="0">
                <a:solidFill>
                  <a:srgbClr val="2D2D8A"/>
                </a:solidFill>
              </a:rPr>
              <a:t>Удельные ионизационные потери</a:t>
            </a:r>
            <a:r>
              <a:rPr lang="en-US" altLang="ru-RU" sz="2400" b="1" dirty="0">
                <a:solidFill>
                  <a:srgbClr val="2D2D8A"/>
                </a:solidFill>
              </a:rPr>
              <a:t> </a:t>
            </a:r>
            <a:r>
              <a:rPr lang="ru-RU" altLang="ru-RU" sz="2400" b="1" dirty="0">
                <a:solidFill>
                  <a:srgbClr val="2D2D8A"/>
                </a:solidFill>
              </a:rPr>
              <a:t>энергии представляют собой отношение</a:t>
            </a:r>
            <a:r>
              <a:rPr lang="en-US" altLang="ru-RU" sz="2400" b="1" dirty="0">
                <a:solidFill>
                  <a:srgbClr val="2D2D8A"/>
                </a:solidFill>
              </a:rPr>
              <a:t> </a:t>
            </a:r>
            <a:r>
              <a:rPr lang="ru-RU" altLang="ru-RU" sz="2400" b="1" dirty="0">
                <a:solidFill>
                  <a:srgbClr val="2D2D8A"/>
                </a:solidFill>
              </a:rPr>
              <a:t>энергии </a:t>
            </a:r>
            <a:r>
              <a:rPr lang="ru-RU" altLang="ru-RU" sz="2400" b="1" i="1" dirty="0" err="1">
                <a:solidFill>
                  <a:srgbClr val="2D2D8A"/>
                </a:solidFill>
              </a:rPr>
              <a:t>E</a:t>
            </a:r>
            <a:r>
              <a:rPr lang="ru-RU" altLang="ru-RU" sz="2400" b="1" i="1" dirty="0">
                <a:solidFill>
                  <a:srgbClr val="2D2D8A"/>
                </a:solidFill>
              </a:rPr>
              <a:t> </a:t>
            </a:r>
            <a:r>
              <a:rPr lang="ru-RU" altLang="ru-RU" sz="2400" b="1" dirty="0">
                <a:solidFill>
                  <a:srgbClr val="2D2D8A"/>
                </a:solidFill>
              </a:rPr>
              <a:t>заряженной частицы, теряемой</a:t>
            </a:r>
            <a:r>
              <a:rPr lang="en-US" altLang="ru-RU" sz="2400" b="1" dirty="0">
                <a:solidFill>
                  <a:srgbClr val="2D2D8A"/>
                </a:solidFill>
              </a:rPr>
              <a:t> </a:t>
            </a:r>
            <a:r>
              <a:rPr lang="ru-RU" altLang="ru-RU" sz="2400" b="1" dirty="0">
                <a:solidFill>
                  <a:srgbClr val="2D2D8A"/>
                </a:solidFill>
              </a:rPr>
              <a:t>на ионизацию среды при прохождении</a:t>
            </a:r>
            <a:r>
              <a:rPr lang="en-US" altLang="ru-RU" sz="2400" b="1" dirty="0">
                <a:solidFill>
                  <a:srgbClr val="2D2D8A"/>
                </a:solidFill>
              </a:rPr>
              <a:t> </a:t>
            </a:r>
            <a:r>
              <a:rPr lang="ru-RU" altLang="ru-RU" sz="2400" b="1" dirty="0">
                <a:solidFill>
                  <a:srgbClr val="2D2D8A"/>
                </a:solidFill>
              </a:rPr>
              <a:t>отрезка </a:t>
            </a:r>
            <a:r>
              <a:rPr lang="ru-RU" altLang="ru-RU" sz="2400" b="1" i="1" dirty="0" err="1">
                <a:solidFill>
                  <a:srgbClr val="2D2D8A"/>
                </a:solidFill>
              </a:rPr>
              <a:t>x</a:t>
            </a:r>
            <a:r>
              <a:rPr lang="ru-RU" altLang="ru-RU" sz="2400" b="1" dirty="0">
                <a:solidFill>
                  <a:srgbClr val="2D2D8A"/>
                </a:solidFill>
              </a:rPr>
              <a:t>, к длине этого отрезка.</a:t>
            </a:r>
          </a:p>
          <a:p>
            <a:pPr eaLnBrk="1" hangingPunct="1">
              <a:spcBef>
                <a:spcPct val="0"/>
              </a:spcBef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ru-RU" altLang="ru-RU" sz="2400" b="1" dirty="0">
                <a:solidFill>
                  <a:srgbClr val="2D2D8A"/>
                </a:solidFill>
              </a:rPr>
              <a:t>Удельные ионизационные потери</a:t>
            </a:r>
            <a:r>
              <a:rPr lang="en-US" altLang="ru-RU" sz="2400" b="1" dirty="0">
                <a:solidFill>
                  <a:srgbClr val="2D2D8A"/>
                </a:solidFill>
              </a:rPr>
              <a:t> </a:t>
            </a:r>
            <a:r>
              <a:rPr lang="ru-RU" altLang="ru-RU" sz="2400" b="1" dirty="0">
                <a:solidFill>
                  <a:srgbClr val="2D2D8A"/>
                </a:solidFill>
              </a:rPr>
              <a:t>энергии </a:t>
            </a:r>
            <a:r>
              <a:rPr lang="ru-RU" altLang="ru-RU" sz="2400" b="1" dirty="0">
                <a:solidFill>
                  <a:srgbClr val="FF0000"/>
                </a:solidFill>
              </a:rPr>
              <a:t>увеличиваются с уменьшением</a:t>
            </a:r>
            <a:r>
              <a:rPr lang="en-US" altLang="ru-RU" sz="2400" b="1" dirty="0">
                <a:solidFill>
                  <a:srgbClr val="FF0000"/>
                </a:solidFill>
              </a:rPr>
              <a:t> </a:t>
            </a:r>
            <a:r>
              <a:rPr lang="ru-RU" altLang="ru-RU" sz="2400" b="1" dirty="0">
                <a:solidFill>
                  <a:srgbClr val="FF0000"/>
                </a:solidFill>
              </a:rPr>
              <a:t>энергии</a:t>
            </a:r>
            <a:r>
              <a:rPr lang="ru-RU" altLang="ru-RU" sz="2400" b="1" dirty="0">
                <a:solidFill>
                  <a:srgbClr val="2D2D8A"/>
                </a:solidFill>
              </a:rPr>
              <a:t> частицы.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FA3C23-D85C-804C-FFC8-0B55C1759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A6CAA47-324D-4977-A9DE-801C2C7D63AC}" type="slidenum">
              <a:rPr lang="en-US" altLang="ru-RU" smtClean="0"/>
              <a:pPr>
                <a:defRPr/>
              </a:pPr>
              <a:t>12</a:t>
            </a:fld>
            <a:endParaRPr lang="en-US" altLang="ru-RU"/>
          </a:p>
        </p:txBody>
      </p:sp>
    </p:spTree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7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1143000"/>
          </a:xfrm>
        </p:spPr>
        <p:txBody>
          <a:bodyPr/>
          <a:lstStyle/>
          <a:p>
            <a:pPr eaLnBrk="1" hangingPunct="1"/>
            <a:r>
              <a:rPr lang="ru-RU" altLang="ru-RU" sz="2800" b="1" dirty="0">
                <a:solidFill>
                  <a:srgbClr val="FF0000"/>
                </a:solidFill>
              </a:rPr>
              <a:t>Удельные ионизационные потери энергии заряженной частицей</a:t>
            </a:r>
            <a:endParaRPr lang="ru-RU" altLang="ru-RU" sz="4000" dirty="0">
              <a:solidFill>
                <a:srgbClr val="FF0000"/>
              </a:solidFill>
            </a:endParaRPr>
          </a:p>
        </p:txBody>
      </p:sp>
      <p:pic>
        <p:nvPicPr>
          <p:cNvPr id="14340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143000"/>
            <a:ext cx="6842125" cy="118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1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514600"/>
            <a:ext cx="6400800" cy="413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E7EFC4C-05FB-3FD5-E3BF-53031DD732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4F1A76E-830F-4EA0-AD71-EE3C3D7EE5D9}" type="slidenum">
              <a:rPr lang="en-US" altLang="ru-RU" smtClean="0"/>
              <a:pPr>
                <a:defRPr/>
              </a:pPr>
              <a:t>13</a:t>
            </a:fld>
            <a:endParaRPr lang="en-US" altLang="ru-RU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Text Box 4"/>
          <p:cNvSpPr txBox="1">
            <a:spLocks noChangeArrowheads="1"/>
          </p:cNvSpPr>
          <p:nvPr/>
        </p:nvSpPr>
        <p:spPr bwMode="auto">
          <a:xfrm>
            <a:off x="1671638" y="1652588"/>
            <a:ext cx="1841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ru-RU" altLang="ru-RU" sz="1600"/>
          </a:p>
        </p:txBody>
      </p:sp>
      <p:sp>
        <p:nvSpPr>
          <p:cNvPr id="15364" name="Rectangle 7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1143000"/>
          </a:xfrm>
        </p:spPr>
        <p:txBody>
          <a:bodyPr/>
          <a:lstStyle/>
          <a:p>
            <a:pPr eaLnBrk="1" hangingPunct="1"/>
            <a:r>
              <a:rPr lang="ru-RU" altLang="ru-RU" sz="2800" b="1" dirty="0">
                <a:solidFill>
                  <a:srgbClr val="FF0000"/>
                </a:solidFill>
              </a:rPr>
              <a:t>Удельные ионизационные потери энергии заряженной частицей</a:t>
            </a:r>
            <a:endParaRPr lang="ru-RU" altLang="ru-RU" sz="4000" dirty="0">
              <a:solidFill>
                <a:srgbClr val="FF0000"/>
              </a:solidFill>
            </a:endParaRPr>
          </a:p>
        </p:txBody>
      </p:sp>
      <p:pic>
        <p:nvPicPr>
          <p:cNvPr id="15365" name="Picture 10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94"/>
          <a:stretch/>
        </p:blipFill>
        <p:spPr bwMode="auto">
          <a:xfrm>
            <a:off x="1708927" y="1371600"/>
            <a:ext cx="5715000" cy="525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2101799-D1B9-C75C-F7AA-6A62F3745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4F1A76E-830F-4EA0-AD71-EE3C3D7EE5D9}" type="slidenum">
              <a:rPr lang="en-US" altLang="ru-RU" smtClean="0"/>
              <a:pPr>
                <a:defRPr/>
              </a:pPr>
              <a:t>14</a:t>
            </a:fld>
            <a:endParaRPr lang="en-US" altLang="ru-RU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ru-RU" altLang="ru-RU" sz="2800" b="1" dirty="0">
                <a:solidFill>
                  <a:srgbClr val="FF3300"/>
                </a:solidFill>
              </a:rPr>
              <a:t>Передача энергии радиации веществу</a:t>
            </a:r>
            <a:br>
              <a:rPr lang="ru-RU" altLang="ru-RU" sz="2800" b="1" dirty="0">
                <a:solidFill>
                  <a:srgbClr val="FF3300"/>
                </a:solidFill>
              </a:rPr>
            </a:br>
            <a:r>
              <a:rPr lang="ru-RU" altLang="ru-RU" sz="2800" b="1" dirty="0">
                <a:solidFill>
                  <a:srgbClr val="FF3300"/>
                </a:solidFill>
              </a:rPr>
              <a:t>(кривая Брэгга)</a:t>
            </a:r>
          </a:p>
        </p:txBody>
      </p:sp>
      <p:pic>
        <p:nvPicPr>
          <p:cNvPr id="17411" name="Picture 3" descr="ris_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1131570"/>
            <a:ext cx="3391901" cy="40500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2" name="Rectangle 4"/>
          <p:cNvSpPr>
            <a:spLocks noChangeArrowheads="1"/>
          </p:cNvSpPr>
          <p:nvPr/>
        </p:nvSpPr>
        <p:spPr bwMode="auto">
          <a:xfrm>
            <a:off x="228600" y="1135082"/>
            <a:ext cx="5334000" cy="39703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ru-RU" altLang="ru-RU" sz="2100" b="1" dirty="0">
                <a:solidFill>
                  <a:srgbClr val="2D2D8A"/>
                </a:solidFill>
                <a:cs typeface="Times New Roman" panose="02020603050405020304" pitchFamily="18" charset="0"/>
              </a:rPr>
              <a:t>Основные потери энергии связаны с ионизацией заряженной частицей атомов вещества, сечение этого процесса растёт с падением энергии, вследствие чего </a:t>
            </a:r>
            <a:r>
              <a:rPr lang="ru-RU" altLang="ru-RU" sz="2100" b="1" dirty="0">
                <a:solidFill>
                  <a:srgbClr val="FF0000"/>
                </a:solidFill>
                <a:cs typeface="Times New Roman" panose="02020603050405020304" pitchFamily="18" charset="0"/>
              </a:rPr>
              <a:t>основную часть энергии частица теряет перед моментом остановки</a:t>
            </a:r>
            <a:r>
              <a:rPr lang="ru-RU" altLang="ru-RU" sz="2100" b="1" dirty="0">
                <a:solidFill>
                  <a:srgbClr val="2D2D8A"/>
                </a:solidFill>
                <a:cs typeface="Times New Roman" panose="02020603050405020304" pitchFamily="18" charset="0"/>
              </a:rPr>
              <a:t>. Это обстоятельство используется в протонной терапии, для того чтобы сосредоточить основную дозу в поражённой ткани внутренних органов, минимально облучая здоровые клетки, расположенные ближе к поверхности.</a:t>
            </a:r>
            <a:endParaRPr lang="en-US" altLang="ru-RU" sz="2100" b="1" dirty="0">
              <a:solidFill>
                <a:srgbClr val="2D2D8A"/>
              </a:solidFill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C153BFF-7E5C-E75D-0161-DCFFEF90B9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FE9DDFB-1620-4372-98C3-72AC695FE73E}" type="slidenum">
              <a:rPr lang="en-US" altLang="ru-RU" smtClean="0"/>
              <a:pPr>
                <a:defRPr/>
              </a:pPr>
              <a:t>15</a:t>
            </a:fld>
            <a:endParaRPr lang="en-US" altLang="ru-R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293C88-C18C-4242-2D19-9CB081B97C03}"/>
              </a:ext>
            </a:extLst>
          </p:cNvPr>
          <p:cNvSpPr txBox="1"/>
          <p:nvPr/>
        </p:nvSpPr>
        <p:spPr>
          <a:xfrm>
            <a:off x="228600" y="5065172"/>
            <a:ext cx="8686800" cy="1708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ru-RU" altLang="ru-RU" sz="2100" b="1" dirty="0">
                <a:cs typeface="Times New Roman" panose="02020603050405020304" pitchFamily="18" charset="0"/>
              </a:rPr>
              <a:t>Зависимость тормозной способности биологической ткани для протонов с начальной энергией 400 МэВ от глубины проникновения протонов в слой вещества. Численные значения над кривой - энергия протона (в МэВ) на различной глубине проникновения. В конце пробега - пик Брэгга.</a:t>
            </a:r>
            <a:r>
              <a:rPr lang="ru-RU" altLang="ru-RU" sz="2100" dirty="0">
                <a:cs typeface="Times New Roman" panose="02020603050405020304" pitchFamily="18" charset="0"/>
              </a:rPr>
              <a:t> 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4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ru-RU" altLang="ru-RU" sz="3200" b="1" dirty="0">
                <a:solidFill>
                  <a:srgbClr val="FF0000"/>
                </a:solidFill>
              </a:rPr>
              <a:t>Кривые Брэгга для протонов</a:t>
            </a:r>
          </a:p>
        </p:txBody>
      </p:sp>
      <p:pic>
        <p:nvPicPr>
          <p:cNvPr id="18435" name="Picture 6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95300" y="1089025"/>
            <a:ext cx="8153400" cy="5537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2C21C2-1975-A008-8313-BACC16D7C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4F1A76E-830F-4EA0-AD71-EE3C3D7EE5D9}" type="slidenum">
              <a:rPr lang="en-US" altLang="ru-RU" smtClean="0"/>
              <a:pPr>
                <a:defRPr/>
              </a:pPr>
              <a:t>16</a:t>
            </a:fld>
            <a:endParaRPr lang="en-US" altLang="ru-RU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Rectangle 4"/>
          <p:cNvSpPr>
            <a:spLocks noGrp="1" noChangeArrowheads="1"/>
          </p:cNvSpPr>
          <p:nvPr>
            <p:ph type="title" sz="quarter"/>
          </p:nvPr>
        </p:nvSpPr>
        <p:spPr>
          <a:xfrm>
            <a:off x="685800" y="152400"/>
            <a:ext cx="7772400" cy="685800"/>
          </a:xfrm>
        </p:spPr>
        <p:txBody>
          <a:bodyPr/>
          <a:lstStyle/>
          <a:p>
            <a:pPr eaLnBrk="1" hangingPunct="1"/>
            <a:r>
              <a:rPr lang="ru-RU" altLang="ru-RU" sz="2800" b="1" dirty="0">
                <a:solidFill>
                  <a:srgbClr val="FF0000"/>
                </a:solidFill>
              </a:rPr>
              <a:t>Пробег заряженной частицы</a:t>
            </a:r>
            <a:endParaRPr lang="ru-RU" altLang="ru-RU" sz="2800" dirty="0">
              <a:solidFill>
                <a:srgbClr val="FF0000"/>
              </a:solidFill>
            </a:endParaRPr>
          </a:p>
        </p:txBody>
      </p:sp>
      <p:sp>
        <p:nvSpPr>
          <p:cNvPr id="19460" name="Rectangle 9"/>
          <p:cNvSpPr>
            <a:spLocks noChangeArrowheads="1"/>
          </p:cNvSpPr>
          <p:nvPr/>
        </p:nvSpPr>
        <p:spPr bwMode="auto">
          <a:xfrm>
            <a:off x="304800" y="887412"/>
            <a:ext cx="8610600" cy="1465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ru-RU" altLang="ru-RU" sz="1800" b="1" dirty="0">
                <a:solidFill>
                  <a:srgbClr val="2D2D8A"/>
                </a:solidFill>
              </a:rPr>
              <a:t>Тяжёлые заряженные частицы взаимодействуют в</a:t>
            </a:r>
            <a:r>
              <a:rPr lang="en-US" altLang="ru-RU" sz="1800" b="1" dirty="0">
                <a:solidFill>
                  <a:srgbClr val="2D2D8A"/>
                </a:solidFill>
              </a:rPr>
              <a:t> </a:t>
            </a:r>
            <a:r>
              <a:rPr lang="ru-RU" altLang="ru-RU" sz="1800" b="1" dirty="0">
                <a:solidFill>
                  <a:srgbClr val="2D2D8A"/>
                </a:solidFill>
              </a:rPr>
              <a:t>основном с атомными электронами и поэтому мало</a:t>
            </a:r>
            <a:r>
              <a:rPr lang="en-US" altLang="ru-RU" sz="1800" b="1" dirty="0">
                <a:solidFill>
                  <a:srgbClr val="2D2D8A"/>
                </a:solidFill>
              </a:rPr>
              <a:t> </a:t>
            </a:r>
            <a:r>
              <a:rPr lang="ru-RU" altLang="ru-RU" sz="1800" b="1" dirty="0">
                <a:solidFill>
                  <a:srgbClr val="2D2D8A"/>
                </a:solidFill>
              </a:rPr>
              <a:t>отклоняются от направления своего первоначального</a:t>
            </a:r>
            <a:r>
              <a:rPr lang="en-US" altLang="ru-RU" sz="1800" b="1" dirty="0">
                <a:solidFill>
                  <a:srgbClr val="2D2D8A"/>
                </a:solidFill>
              </a:rPr>
              <a:t> </a:t>
            </a:r>
            <a:r>
              <a:rPr lang="ru-RU" altLang="ru-RU" sz="1800" b="1" dirty="0">
                <a:solidFill>
                  <a:srgbClr val="2D2D8A"/>
                </a:solidFill>
              </a:rPr>
              <a:t>движения. Вследствие этого </a:t>
            </a:r>
            <a:r>
              <a:rPr lang="ru-RU" altLang="ru-RU" sz="1800" b="1" dirty="0">
                <a:solidFill>
                  <a:srgbClr val="FF0000"/>
                </a:solidFill>
              </a:rPr>
              <a:t>пробег тяжёлой частицы</a:t>
            </a:r>
            <a:r>
              <a:rPr lang="en-US" altLang="ru-RU" sz="1800" b="1" dirty="0">
                <a:solidFill>
                  <a:srgbClr val="FF0000"/>
                </a:solidFill>
              </a:rPr>
              <a:t> </a:t>
            </a:r>
            <a:r>
              <a:rPr lang="ru-RU" altLang="ru-RU" sz="1800" b="1" dirty="0">
                <a:solidFill>
                  <a:srgbClr val="FF0000"/>
                </a:solidFill>
              </a:rPr>
              <a:t>измеряют расстоянием по прямой </a:t>
            </a:r>
            <a:r>
              <a:rPr lang="ru-RU" altLang="ru-RU" sz="1800" b="1" dirty="0">
                <a:solidFill>
                  <a:srgbClr val="2D2D8A"/>
                </a:solidFill>
              </a:rPr>
              <a:t>от точки входа частиц в вещество до точки их остановки. </a:t>
            </a:r>
          </a:p>
        </p:txBody>
      </p:sp>
      <p:pic>
        <p:nvPicPr>
          <p:cNvPr id="19461" name="Picture 10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0" y="2352675"/>
            <a:ext cx="6256338" cy="1989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2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2100" y="4262438"/>
            <a:ext cx="6019800" cy="2382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B1A32F-33F2-0310-4CF4-C7A7DDC648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968BD2-040C-4741-AE03-39DC20F1A519}" type="slidenum">
              <a:rPr lang="en-US" altLang="ru-RU" smtClean="0"/>
              <a:pPr>
                <a:defRPr/>
              </a:pPr>
              <a:t>17</a:t>
            </a:fld>
            <a:endParaRPr lang="en-US" altLang="ru-RU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PPT - Modane Underground Laboratory Past , present , future extension  PowerPoint Presentation - ID:1540898">
            <a:extLst>
              <a:ext uri="{FF2B5EF4-FFF2-40B4-BE49-F238E27FC236}">
                <a16:creationId xmlns:a16="http://schemas.microsoft.com/office/drawing/2014/main" id="{27AC2790-8A00-95E4-C164-509005AAD4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7960" y="1499235"/>
            <a:ext cx="5146040" cy="3859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2" name="Picture 4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81" y="1783422"/>
            <a:ext cx="3973879" cy="32911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83" name="Text Box 4"/>
          <p:cNvSpPr txBox="1">
            <a:spLocks noChangeArrowheads="1"/>
          </p:cNvSpPr>
          <p:nvPr/>
        </p:nvSpPr>
        <p:spPr bwMode="auto">
          <a:xfrm>
            <a:off x="1500188" y="247650"/>
            <a:ext cx="6447086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b="1" dirty="0">
                <a:solidFill>
                  <a:srgbClr val="FF0000"/>
                </a:solidFill>
              </a:rPr>
              <a:t>Пробег </a:t>
            </a:r>
            <a:r>
              <a:rPr lang="ru-RU" altLang="ru-RU" b="1" dirty="0">
                <a:solidFill>
                  <a:srgbClr val="FF0000"/>
                </a:solidFill>
                <a:cs typeface="Times New Roman" panose="02020603050405020304" pitchFamily="18" charset="0"/>
              </a:rPr>
              <a:t>мюонов в горных породах</a:t>
            </a:r>
            <a:endParaRPr lang="el-GR" altLang="ru-RU" b="1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8FE13C0-083F-B9A6-1743-F7174E0E5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C3AA68-841D-459C-AD01-B8A882FD2255}" type="slidenum">
              <a:rPr lang="en-US" altLang="ru-RU" smtClean="0"/>
              <a:pPr>
                <a:defRPr/>
              </a:pPr>
              <a:t>18</a:t>
            </a:fld>
            <a:endParaRPr lang="en-US" altLang="ru-RU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Rectangle 6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1143000"/>
          </a:xfrm>
        </p:spPr>
        <p:txBody>
          <a:bodyPr/>
          <a:lstStyle/>
          <a:p>
            <a:pPr eaLnBrk="1" hangingPunct="1"/>
            <a:r>
              <a:rPr lang="ru-RU" altLang="ru-RU" sz="3600" b="1" dirty="0">
                <a:solidFill>
                  <a:srgbClr val="FF0000"/>
                </a:solidFill>
              </a:rPr>
              <a:t>Взаимодействие</a:t>
            </a:r>
            <a:br>
              <a:rPr lang="ru-RU" altLang="ru-RU" sz="3600" b="1" dirty="0">
                <a:solidFill>
                  <a:srgbClr val="FF0000"/>
                </a:solidFill>
              </a:rPr>
            </a:br>
            <a:r>
              <a:rPr lang="ru-RU" altLang="ru-RU" sz="3600" b="1" dirty="0">
                <a:solidFill>
                  <a:srgbClr val="FF0000"/>
                </a:solidFill>
              </a:rPr>
              <a:t> электронов с веществом</a:t>
            </a:r>
            <a:endParaRPr lang="ru-RU" altLang="ru-RU" sz="2800" dirty="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16388" name="Rectangle 7"/>
          <p:cNvSpPr>
            <a:spLocks noChangeArrowheads="1"/>
          </p:cNvSpPr>
          <p:nvPr/>
        </p:nvSpPr>
        <p:spPr bwMode="auto">
          <a:xfrm>
            <a:off x="457200" y="1691819"/>
            <a:ext cx="8229600" cy="47089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342900" indent="-342900" algn="just" eaLnBrk="1" hangingPunct="1">
              <a:buFont typeface="Arial" panose="020B0604020202020204" pitchFamily="34" charset="0"/>
              <a:buChar char="•"/>
              <a:defRPr/>
            </a:pPr>
            <a:r>
              <a:rPr lang="ru-RU" sz="2500" b="1" dirty="0">
                <a:solidFill>
                  <a:srgbClr val="2D2D8A"/>
                </a:solidFill>
                <a:latin typeface="+mn-lt"/>
              </a:rPr>
              <a:t>Прохождение электронов через вещество</a:t>
            </a:r>
            <a:r>
              <a:rPr lang="en-US" sz="2500" b="1" dirty="0">
                <a:solidFill>
                  <a:srgbClr val="2D2D8A"/>
                </a:solidFill>
                <a:latin typeface="+mn-lt"/>
              </a:rPr>
              <a:t> </a:t>
            </a:r>
            <a:r>
              <a:rPr lang="ru-RU" sz="2500" b="1" dirty="0">
                <a:solidFill>
                  <a:srgbClr val="2D2D8A"/>
                </a:solidFill>
                <a:latin typeface="+mn-lt"/>
              </a:rPr>
              <a:t>отличается от прохождения тяжёлых</a:t>
            </a:r>
            <a:r>
              <a:rPr lang="en-US" sz="2500" b="1" dirty="0">
                <a:solidFill>
                  <a:srgbClr val="2D2D8A"/>
                </a:solidFill>
                <a:latin typeface="+mn-lt"/>
              </a:rPr>
              <a:t> </a:t>
            </a:r>
            <a:r>
              <a:rPr lang="ru-RU" sz="2500" b="1" dirty="0">
                <a:solidFill>
                  <a:srgbClr val="2D2D8A"/>
                </a:solidFill>
                <a:latin typeface="+mn-lt"/>
              </a:rPr>
              <a:t>заряженных частиц. </a:t>
            </a:r>
          </a:p>
          <a:p>
            <a:pPr marL="342900" indent="-342900" algn="just" eaLnBrk="1" hangingPunct="1">
              <a:buFont typeface="Arial" panose="020B0604020202020204" pitchFamily="34" charset="0"/>
              <a:buChar char="•"/>
              <a:defRPr/>
            </a:pPr>
            <a:r>
              <a:rPr lang="ru-RU" sz="2500" b="1" dirty="0">
                <a:solidFill>
                  <a:srgbClr val="2D2D8A"/>
                </a:solidFill>
                <a:latin typeface="+mn-lt"/>
              </a:rPr>
              <a:t>Главная причина -</a:t>
            </a:r>
            <a:r>
              <a:rPr lang="en-US" sz="2500" b="1" dirty="0">
                <a:solidFill>
                  <a:srgbClr val="2D2D8A"/>
                </a:solidFill>
                <a:latin typeface="+mn-lt"/>
              </a:rPr>
              <a:t> </a:t>
            </a:r>
            <a:r>
              <a:rPr lang="ru-RU" sz="2500" b="1" dirty="0">
                <a:solidFill>
                  <a:srgbClr val="FF0000"/>
                </a:solidFill>
                <a:latin typeface="+mn-lt"/>
              </a:rPr>
              <a:t>малая масса</a:t>
            </a:r>
            <a:r>
              <a:rPr lang="ru-RU" sz="2500" b="1" dirty="0">
                <a:solidFill>
                  <a:srgbClr val="2D2D8A"/>
                </a:solidFill>
                <a:latin typeface="+mn-lt"/>
              </a:rPr>
              <a:t> электрона. Это приводит к</a:t>
            </a:r>
            <a:r>
              <a:rPr lang="en-US" sz="2500" b="1" dirty="0">
                <a:solidFill>
                  <a:srgbClr val="2D2D8A"/>
                </a:solidFill>
                <a:latin typeface="+mn-lt"/>
              </a:rPr>
              <a:t> </a:t>
            </a:r>
            <a:r>
              <a:rPr lang="ru-RU" sz="2500" b="1" dirty="0">
                <a:solidFill>
                  <a:srgbClr val="2D2D8A"/>
                </a:solidFill>
                <a:latin typeface="+mn-lt"/>
              </a:rPr>
              <a:t>относительно </a:t>
            </a:r>
            <a:r>
              <a:rPr lang="ru-RU" sz="2500" b="1" dirty="0">
                <a:solidFill>
                  <a:srgbClr val="FF0000"/>
                </a:solidFill>
                <a:latin typeface="+mn-lt"/>
              </a:rPr>
              <a:t>большому изменению импульса </a:t>
            </a:r>
            <a:r>
              <a:rPr lang="ru-RU" sz="2500" b="1" dirty="0">
                <a:solidFill>
                  <a:srgbClr val="2D2D8A"/>
                </a:solidFill>
                <a:latin typeface="+mn-lt"/>
              </a:rPr>
              <a:t>электрона при каждом его</a:t>
            </a:r>
            <a:r>
              <a:rPr lang="en-US" sz="2500" b="1" dirty="0">
                <a:solidFill>
                  <a:srgbClr val="2D2D8A"/>
                </a:solidFill>
                <a:latin typeface="+mn-lt"/>
              </a:rPr>
              <a:t> </a:t>
            </a:r>
            <a:r>
              <a:rPr lang="ru-RU" sz="2500" b="1" dirty="0">
                <a:solidFill>
                  <a:srgbClr val="2D2D8A"/>
                </a:solidFill>
                <a:latin typeface="+mn-lt"/>
              </a:rPr>
              <a:t>столкновении с частицами вещества, что</a:t>
            </a:r>
            <a:r>
              <a:rPr lang="en-US" sz="2500" b="1" dirty="0">
                <a:solidFill>
                  <a:srgbClr val="2D2D8A"/>
                </a:solidFill>
                <a:latin typeface="+mn-lt"/>
              </a:rPr>
              <a:t> </a:t>
            </a:r>
            <a:r>
              <a:rPr lang="ru-RU" sz="2500" b="1" dirty="0">
                <a:solidFill>
                  <a:srgbClr val="2D2D8A"/>
                </a:solidFill>
                <a:latin typeface="+mn-lt"/>
              </a:rPr>
              <a:t>вызывает заметное изменение</a:t>
            </a:r>
            <a:r>
              <a:rPr lang="en-US" sz="2500" b="1" dirty="0">
                <a:solidFill>
                  <a:srgbClr val="2D2D8A"/>
                </a:solidFill>
                <a:latin typeface="+mn-lt"/>
              </a:rPr>
              <a:t> </a:t>
            </a:r>
            <a:r>
              <a:rPr lang="ru-RU" sz="2500" b="1" dirty="0">
                <a:solidFill>
                  <a:srgbClr val="2D2D8A"/>
                </a:solidFill>
                <a:latin typeface="+mn-lt"/>
              </a:rPr>
              <a:t>направления движения электрона и как</a:t>
            </a:r>
            <a:r>
              <a:rPr lang="en-US" sz="2500" b="1" dirty="0">
                <a:solidFill>
                  <a:srgbClr val="2D2D8A"/>
                </a:solidFill>
                <a:latin typeface="+mn-lt"/>
              </a:rPr>
              <a:t> </a:t>
            </a:r>
            <a:r>
              <a:rPr lang="ru-RU" sz="2500" b="1" dirty="0">
                <a:solidFill>
                  <a:srgbClr val="2D2D8A"/>
                </a:solidFill>
                <a:latin typeface="+mn-lt"/>
              </a:rPr>
              <a:t>результат - электромагнитное</a:t>
            </a:r>
            <a:r>
              <a:rPr lang="en-US" sz="2500" b="1" dirty="0">
                <a:solidFill>
                  <a:srgbClr val="2D2D8A"/>
                </a:solidFill>
                <a:latin typeface="+mn-lt"/>
              </a:rPr>
              <a:t> </a:t>
            </a:r>
            <a:r>
              <a:rPr lang="ru-RU" sz="2500" b="1" dirty="0">
                <a:solidFill>
                  <a:srgbClr val="FF0000"/>
                </a:solidFill>
                <a:latin typeface="+mn-lt"/>
              </a:rPr>
              <a:t>радиационное излучение</a:t>
            </a:r>
            <a:r>
              <a:rPr lang="ru-RU" sz="2500" b="1" dirty="0">
                <a:solidFill>
                  <a:srgbClr val="2D2D8A"/>
                </a:solidFill>
                <a:latin typeface="+mn-lt"/>
              </a:rPr>
              <a:t>.</a:t>
            </a:r>
          </a:p>
          <a:p>
            <a:pPr marL="342900" indent="-342900" algn="just" eaLnBrk="1" hangingPunct="1">
              <a:buFont typeface="Arial" panose="020B0604020202020204" pitchFamily="34" charset="0"/>
              <a:buChar char="•"/>
              <a:defRPr/>
            </a:pPr>
            <a:r>
              <a:rPr lang="ru-RU" sz="2500" b="1" dirty="0">
                <a:solidFill>
                  <a:srgbClr val="2D2D8A"/>
                </a:solidFill>
                <a:latin typeface="+mn-lt"/>
              </a:rPr>
              <a:t>Удельные потери энергии электронов складываются из</a:t>
            </a:r>
            <a:r>
              <a:rPr lang="en-US" sz="2500" b="1" dirty="0">
                <a:solidFill>
                  <a:srgbClr val="2D2D8A"/>
                </a:solidFill>
                <a:latin typeface="+mn-lt"/>
              </a:rPr>
              <a:t> </a:t>
            </a:r>
            <a:r>
              <a:rPr lang="ru-RU" sz="2500" b="1" dirty="0">
                <a:solidFill>
                  <a:srgbClr val="2D2D8A"/>
                </a:solidFill>
                <a:latin typeface="+mn-lt"/>
              </a:rPr>
              <a:t>суммы ионизационных и радиационных потерь энергии.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83A167-8AA5-16D0-570E-D34095E098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4F1A76E-830F-4EA0-AD71-EE3C3D7EE5D9}" type="slidenum">
              <a:rPr lang="en-US" altLang="ru-RU" smtClean="0"/>
              <a:pPr>
                <a:defRPr/>
              </a:pPr>
              <a:t>19</a:t>
            </a:fld>
            <a:endParaRPr lang="en-US" altLang="ru-RU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152400"/>
            <a:ext cx="8839200" cy="457200"/>
          </a:xfrm>
        </p:spPr>
        <p:txBody>
          <a:bodyPr/>
          <a:lstStyle/>
          <a:p>
            <a:pPr eaLnBrk="1" hangingPunct="1"/>
            <a:r>
              <a:rPr lang="ru-RU" altLang="ru-RU" sz="3200" b="1" dirty="0">
                <a:solidFill>
                  <a:srgbClr val="FF0000"/>
                </a:solidFill>
                <a:cs typeface="Times New Roman" panose="02020603050405020304" pitchFamily="18" charset="0"/>
              </a:rPr>
              <a:t>Детекторы</a:t>
            </a:r>
          </a:p>
        </p:txBody>
      </p:sp>
      <p:grpSp>
        <p:nvGrpSpPr>
          <p:cNvPr id="4099" name="Group 1"/>
          <p:cNvGrpSpPr>
            <a:grpSpLocks/>
          </p:cNvGrpSpPr>
          <p:nvPr/>
        </p:nvGrpSpPr>
        <p:grpSpPr bwMode="auto">
          <a:xfrm>
            <a:off x="2438400" y="762000"/>
            <a:ext cx="3709988" cy="3048000"/>
            <a:chOff x="2386013" y="1295400"/>
            <a:chExt cx="4371975" cy="4197350"/>
          </a:xfrm>
        </p:grpSpPr>
        <p:sp>
          <p:nvSpPr>
            <p:cNvPr id="66565" name="Text Box 20"/>
            <p:cNvSpPr txBox="1">
              <a:spLocks noChangeArrowheads="1"/>
            </p:cNvSpPr>
            <p:nvPr/>
          </p:nvSpPr>
          <p:spPr bwMode="auto">
            <a:xfrm>
              <a:off x="2567478" y="3815997"/>
              <a:ext cx="742693" cy="3672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Arial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Arial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Arial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Arial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Arial" charset="0"/>
                </a:defRPr>
              </a:lvl9pPr>
            </a:lstStyle>
            <a:p>
              <a:pPr eaLnBrk="1" hangingPunct="1">
                <a:defRPr/>
              </a:pPr>
              <a:r>
                <a:rPr lang="en-US" sz="1800" b="1" dirty="0">
                  <a:solidFill>
                    <a:schemeClr val="accent2"/>
                  </a:solidFill>
                </a:rPr>
                <a:t>Beam</a:t>
              </a:r>
              <a:endParaRPr lang="ru-RU" sz="1800" b="1" dirty="0">
                <a:solidFill>
                  <a:schemeClr val="accent2"/>
                </a:solidFill>
              </a:endParaRPr>
            </a:p>
          </p:txBody>
        </p:sp>
        <p:sp>
          <p:nvSpPr>
            <p:cNvPr id="66566" name="Text Box 21"/>
            <p:cNvSpPr txBox="1">
              <a:spLocks noChangeArrowheads="1"/>
            </p:cNvSpPr>
            <p:nvPr/>
          </p:nvSpPr>
          <p:spPr bwMode="auto">
            <a:xfrm>
              <a:off x="3276496" y="2819126"/>
              <a:ext cx="845585" cy="3672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Arial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Arial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Arial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Arial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Arial" charset="0"/>
                </a:defRPr>
              </a:lvl9pPr>
            </a:lstStyle>
            <a:p>
              <a:pPr eaLnBrk="1" hangingPunct="1">
                <a:defRPr/>
              </a:pPr>
              <a:r>
                <a:rPr lang="en-US" sz="1800" b="1" dirty="0">
                  <a:solidFill>
                    <a:schemeClr val="accent2"/>
                  </a:solidFill>
                </a:rPr>
                <a:t>Target</a:t>
              </a:r>
              <a:endParaRPr lang="ru-RU" sz="1800" b="1" dirty="0">
                <a:solidFill>
                  <a:schemeClr val="accent2"/>
                </a:solidFill>
              </a:endParaRPr>
            </a:p>
          </p:txBody>
        </p:sp>
        <p:sp>
          <p:nvSpPr>
            <p:cNvPr id="66568" name="Text Box 23"/>
            <p:cNvSpPr txBox="1">
              <a:spLocks noChangeArrowheads="1"/>
            </p:cNvSpPr>
            <p:nvPr/>
          </p:nvSpPr>
          <p:spPr bwMode="auto">
            <a:xfrm>
              <a:off x="4419534" y="1295400"/>
              <a:ext cx="2166344" cy="3672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Arial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Arial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Arial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Arial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Arial" charset="0"/>
                </a:defRPr>
              </a:lvl9pPr>
            </a:lstStyle>
            <a:p>
              <a:pPr eaLnBrk="1" hangingPunct="1">
                <a:defRPr/>
              </a:pPr>
              <a:r>
                <a:rPr lang="en-US" sz="1800" b="1" dirty="0">
                  <a:solidFill>
                    <a:schemeClr val="accent2"/>
                  </a:solidFill>
                </a:rPr>
                <a:t>Focal plane detector</a:t>
              </a:r>
              <a:endParaRPr lang="ru-RU" sz="1800" b="1" dirty="0">
                <a:solidFill>
                  <a:schemeClr val="accent2"/>
                </a:solidFill>
              </a:endParaRPr>
            </a:p>
          </p:txBody>
        </p:sp>
        <p:graphicFrame>
          <p:nvGraphicFramePr>
            <p:cNvPr id="4105" name="Object 1"/>
            <p:cNvGraphicFramePr>
              <a:graphicFrameLocks noChangeAspect="1"/>
            </p:cNvGraphicFramePr>
            <p:nvPr/>
          </p:nvGraphicFramePr>
          <p:xfrm>
            <a:off x="2386013" y="1822450"/>
            <a:ext cx="4371975" cy="36703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orelDRAW" r:id="rId2" imgW="4372374" imgH="3669846" progId="CorelDraw.Graphic.16">
                    <p:embed/>
                  </p:oleObj>
                </mc:Choice>
                <mc:Fallback>
                  <p:oleObj name="CorelDRAW" r:id="rId2" imgW="4372374" imgH="3669846" progId="CorelDraw.Graphic.16">
                    <p:embed/>
                    <p:pic>
                      <p:nvPicPr>
                        <p:cNvPr id="0" name="Object 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86013" y="1822450"/>
                          <a:ext cx="4371975" cy="36703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533400" y="4114800"/>
            <a:ext cx="8229600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>
              <a:lnSpc>
                <a:spcPct val="80000"/>
              </a:lnSpc>
              <a:buClr>
                <a:srgbClr val="FF3300"/>
              </a:buClr>
              <a:buFont typeface="Wingdings" panose="05000000000000000000" pitchFamily="2" charset="2"/>
              <a:buChar char="Ø"/>
              <a:defRPr/>
            </a:pPr>
            <a:r>
              <a:rPr lang="ru-RU" altLang="ru-RU" sz="2000" b="1" kern="0" dirty="0">
                <a:solidFill>
                  <a:srgbClr val="2D2D8A"/>
                </a:solidFill>
              </a:rPr>
              <a:t>В основе любого эксперимента – источник частиц.</a:t>
            </a:r>
          </a:p>
          <a:p>
            <a:pPr eaLnBrk="1" hangingPunct="1">
              <a:lnSpc>
                <a:spcPct val="80000"/>
              </a:lnSpc>
              <a:buClr>
                <a:srgbClr val="FF3300"/>
              </a:buClr>
              <a:buFont typeface="Wingdings" panose="05000000000000000000" pitchFamily="2" charset="2"/>
              <a:buChar char="Ø"/>
              <a:defRPr/>
            </a:pPr>
            <a:r>
              <a:rPr lang="ru-RU" altLang="ru-RU" sz="2000" b="1" kern="0" dirty="0">
                <a:solidFill>
                  <a:srgbClr val="2D2D8A"/>
                </a:solidFill>
              </a:rPr>
              <a:t>Это могут быть ускорители, реакторы, космические лучи, радиоактивные препараты.</a:t>
            </a:r>
          </a:p>
          <a:p>
            <a:pPr eaLnBrk="1" hangingPunct="1">
              <a:lnSpc>
                <a:spcPct val="80000"/>
              </a:lnSpc>
              <a:buClr>
                <a:srgbClr val="FF3300"/>
              </a:buClr>
              <a:buFont typeface="Wingdings" panose="05000000000000000000" pitchFamily="2" charset="2"/>
              <a:buChar char="Ø"/>
              <a:defRPr/>
            </a:pPr>
            <a:r>
              <a:rPr lang="ru-RU" altLang="ru-RU" sz="2000" b="1" kern="0" dirty="0">
                <a:solidFill>
                  <a:srgbClr val="2D2D8A"/>
                </a:solidFill>
              </a:rPr>
              <a:t>В результате взаимодействия частиц пучка с частицами мишени из мишени вылетают различные частицы, которые регистрируются с помощью детектора.</a:t>
            </a:r>
          </a:p>
          <a:p>
            <a:pPr eaLnBrk="1" hangingPunct="1">
              <a:lnSpc>
                <a:spcPct val="80000"/>
              </a:lnSpc>
              <a:buClr>
                <a:srgbClr val="FF3300"/>
              </a:buClr>
              <a:buFont typeface="Wingdings" panose="05000000000000000000" pitchFamily="2" charset="2"/>
              <a:buChar char="Ø"/>
              <a:defRPr/>
            </a:pPr>
            <a:r>
              <a:rPr lang="ru-RU" altLang="ru-RU" sz="2000" b="1" kern="0" dirty="0">
                <a:solidFill>
                  <a:srgbClr val="2D2D8A"/>
                </a:solidFill>
              </a:rPr>
              <a:t>Мишень и детектор могут быть совмещены.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8518518-CB2D-2CEF-871A-63E91BAA7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4F1A76E-830F-4EA0-AD71-EE3C3D7EE5D9}" type="slidenum">
              <a:rPr lang="en-US" altLang="ru-RU" smtClean="0"/>
              <a:pPr>
                <a:defRPr/>
              </a:pPr>
              <a:t>2</a:t>
            </a:fld>
            <a:endParaRPr lang="en-US" altLang="ru-RU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Rectangle 10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1143000"/>
          </a:xfrm>
        </p:spPr>
        <p:txBody>
          <a:bodyPr/>
          <a:lstStyle/>
          <a:p>
            <a:pPr eaLnBrk="1" hangingPunct="1"/>
            <a:r>
              <a:rPr lang="ru-RU" altLang="ru-RU" sz="3200" b="1" dirty="0">
                <a:solidFill>
                  <a:srgbClr val="FF0000"/>
                </a:solidFill>
              </a:rPr>
              <a:t>Взаимодействие </a:t>
            </a:r>
            <a:r>
              <a:rPr lang="el-GR" altLang="ru-RU" sz="3200" b="1" dirty="0">
                <a:solidFill>
                  <a:srgbClr val="FF0000"/>
                </a:solidFill>
                <a:cs typeface="Times New Roman" panose="02020603050405020304" pitchFamily="18" charset="0"/>
              </a:rPr>
              <a:t>γ</a:t>
            </a:r>
            <a:r>
              <a:rPr lang="en-US" altLang="ru-RU" sz="3200" dirty="0">
                <a:solidFill>
                  <a:srgbClr val="FF0000"/>
                </a:solidFill>
              </a:rPr>
              <a:t> </a:t>
            </a:r>
            <a:r>
              <a:rPr lang="ru-RU" altLang="ru-RU" sz="3200" b="1" dirty="0">
                <a:solidFill>
                  <a:srgbClr val="FF0000"/>
                </a:solidFill>
              </a:rPr>
              <a:t>-</a:t>
            </a:r>
            <a:r>
              <a:rPr lang="en-US" altLang="ru-RU" sz="3200" b="1" dirty="0">
                <a:solidFill>
                  <a:srgbClr val="FF0000"/>
                </a:solidFill>
              </a:rPr>
              <a:t> </a:t>
            </a:r>
            <a:r>
              <a:rPr lang="ru-RU" altLang="ru-RU" sz="3200" b="1" dirty="0">
                <a:solidFill>
                  <a:srgbClr val="FF0000"/>
                </a:solidFill>
              </a:rPr>
              <a:t>квантов </a:t>
            </a:r>
            <a:br>
              <a:rPr lang="ru-RU" altLang="ru-RU" sz="3200" b="1" dirty="0">
                <a:solidFill>
                  <a:srgbClr val="FF0000"/>
                </a:solidFill>
              </a:rPr>
            </a:br>
            <a:r>
              <a:rPr lang="ru-RU" altLang="ru-RU" sz="3200" b="1" dirty="0">
                <a:solidFill>
                  <a:srgbClr val="FF0000"/>
                </a:solidFill>
              </a:rPr>
              <a:t>с веществом</a:t>
            </a:r>
            <a:endParaRPr lang="ru-RU" altLang="ru-RU" sz="3200" dirty="0">
              <a:solidFill>
                <a:srgbClr val="FF0000"/>
              </a:solidFill>
            </a:endParaRPr>
          </a:p>
        </p:txBody>
      </p:sp>
      <p:sp>
        <p:nvSpPr>
          <p:cNvPr id="22532" name="Rectangle 11"/>
          <p:cNvSpPr>
            <a:spLocks noChangeArrowheads="1"/>
          </p:cNvSpPr>
          <p:nvPr/>
        </p:nvSpPr>
        <p:spPr bwMode="auto">
          <a:xfrm>
            <a:off x="381000" y="1374775"/>
            <a:ext cx="8305800" cy="1631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2000" b="1" dirty="0">
                <a:cs typeface="Times New Roman" panose="02020603050405020304" pitchFamily="18" charset="0"/>
              </a:rPr>
              <a:t>В области энергий </a:t>
            </a:r>
            <a:r>
              <a:rPr lang="ru-RU" altLang="ru-RU" sz="2000" dirty="0">
                <a:cs typeface="Times New Roman" panose="02020603050405020304" pitchFamily="18" charset="0"/>
              </a:rPr>
              <a:t>γ</a:t>
            </a:r>
            <a:r>
              <a:rPr lang="ru-RU" altLang="ru-RU" sz="2000" b="1" dirty="0">
                <a:cs typeface="Times New Roman" panose="02020603050405020304" pitchFamily="18" charset="0"/>
              </a:rPr>
              <a:t>-квантов от 10 кэВ до 10 МэВ</a:t>
            </a:r>
            <a:r>
              <a:rPr lang="en-US" altLang="ru-RU" sz="2000" b="1" dirty="0">
                <a:cs typeface="Times New Roman" panose="02020603050405020304" pitchFamily="18" charset="0"/>
              </a:rPr>
              <a:t> </a:t>
            </a:r>
            <a:r>
              <a:rPr lang="ru-RU" altLang="ru-RU" sz="2000" b="1" dirty="0">
                <a:cs typeface="Times New Roman" panose="02020603050405020304" pitchFamily="18" charset="0"/>
              </a:rPr>
              <a:t>наиболее существенны </a:t>
            </a:r>
            <a:r>
              <a:rPr lang="ru-RU" altLang="ru-RU" sz="2000" b="1" dirty="0">
                <a:solidFill>
                  <a:srgbClr val="FF0000"/>
                </a:solidFill>
                <a:cs typeface="Times New Roman" panose="02020603050405020304" pitchFamily="18" charset="0"/>
              </a:rPr>
              <a:t>три процесса</a:t>
            </a:r>
            <a:r>
              <a:rPr lang="en-US" altLang="ru-RU" sz="2000" b="1" dirty="0">
                <a:cs typeface="Times New Roman" panose="02020603050405020304" pitchFamily="18" charset="0"/>
              </a:rPr>
              <a:t> </a:t>
            </a:r>
            <a:r>
              <a:rPr lang="ru-RU" altLang="ru-RU" sz="2000" b="1" dirty="0">
                <a:cs typeface="Times New Roman" panose="02020603050405020304" pitchFamily="18" charset="0"/>
              </a:rPr>
              <a:t>взаимодействия </a:t>
            </a:r>
            <a:r>
              <a:rPr lang="ru-RU" altLang="ru-RU" sz="2000" dirty="0">
                <a:cs typeface="Times New Roman" panose="02020603050405020304" pitchFamily="18" charset="0"/>
              </a:rPr>
              <a:t>γ-</a:t>
            </a:r>
            <a:r>
              <a:rPr lang="ru-RU" altLang="ru-RU" sz="2000" b="1" dirty="0">
                <a:cs typeface="Times New Roman" panose="02020603050405020304" pitchFamily="18" charset="0"/>
              </a:rPr>
              <a:t>квантов с веществом: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2000" dirty="0">
                <a:solidFill>
                  <a:srgbClr val="2D2D8A"/>
                </a:solidFill>
                <a:cs typeface="Times New Roman" panose="02020603050405020304" pitchFamily="18" charset="0"/>
              </a:rPr>
              <a:t>• </a:t>
            </a:r>
            <a:r>
              <a:rPr lang="ru-RU" altLang="ru-RU" sz="2000" b="1" dirty="0">
                <a:solidFill>
                  <a:srgbClr val="2D2D8A"/>
                </a:solidFill>
                <a:cs typeface="Times New Roman" panose="02020603050405020304" pitchFamily="18" charset="0"/>
              </a:rPr>
              <a:t>фотоэффект,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2000" dirty="0">
                <a:solidFill>
                  <a:srgbClr val="2D2D8A"/>
                </a:solidFill>
                <a:cs typeface="Times New Roman" panose="02020603050405020304" pitchFamily="18" charset="0"/>
              </a:rPr>
              <a:t>• </a:t>
            </a:r>
            <a:r>
              <a:rPr lang="ru-RU" altLang="ru-RU" sz="2000" b="1" dirty="0">
                <a:solidFill>
                  <a:srgbClr val="2D2D8A"/>
                </a:solidFill>
                <a:cs typeface="Times New Roman" panose="02020603050405020304" pitchFamily="18" charset="0"/>
              </a:rPr>
              <a:t>комптоновское (некогерентное) рассеяние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2000" dirty="0">
                <a:solidFill>
                  <a:srgbClr val="2D2D8A"/>
                </a:solidFill>
                <a:cs typeface="Times New Roman" panose="02020603050405020304" pitchFamily="18" charset="0"/>
              </a:rPr>
              <a:t>• </a:t>
            </a:r>
            <a:r>
              <a:rPr lang="ru-RU" altLang="ru-RU" sz="2000" b="1" dirty="0">
                <a:solidFill>
                  <a:srgbClr val="2D2D8A"/>
                </a:solidFill>
                <a:cs typeface="Times New Roman" panose="02020603050405020304" pitchFamily="18" charset="0"/>
              </a:rPr>
              <a:t>образование электрон – позитронных пар.</a:t>
            </a:r>
          </a:p>
        </p:txBody>
      </p:sp>
      <p:sp>
        <p:nvSpPr>
          <p:cNvPr id="22533" name="Rectangle 12"/>
          <p:cNvSpPr>
            <a:spLocks noChangeArrowheads="1"/>
          </p:cNvSpPr>
          <p:nvPr/>
        </p:nvSpPr>
        <p:spPr bwMode="auto">
          <a:xfrm>
            <a:off x="381000" y="3094633"/>
            <a:ext cx="8496300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2000" b="1" dirty="0">
                <a:cs typeface="Times New Roman" panose="02020603050405020304" pitchFamily="18" charset="0"/>
              </a:rPr>
              <a:t>В результате</a:t>
            </a:r>
            <a:r>
              <a:rPr lang="en-US" altLang="ru-RU" sz="2000" b="1" dirty="0">
                <a:cs typeface="Times New Roman" panose="02020603050405020304" pitchFamily="18" charset="0"/>
              </a:rPr>
              <a:t> </a:t>
            </a:r>
            <a:r>
              <a:rPr lang="ru-RU" altLang="ru-RU" sz="2000" b="1" dirty="0">
                <a:cs typeface="Times New Roman" panose="02020603050405020304" pitchFamily="18" charset="0"/>
              </a:rPr>
              <a:t>взаимодействий </a:t>
            </a:r>
            <a:r>
              <a:rPr lang="ru-RU" altLang="ru-RU" sz="2000" b="1" dirty="0">
                <a:solidFill>
                  <a:srgbClr val="FF0000"/>
                </a:solidFill>
                <a:cs typeface="Times New Roman" panose="02020603050405020304" pitchFamily="18" charset="0"/>
              </a:rPr>
              <a:t>ослабляется интенсивность</a:t>
            </a:r>
            <a:r>
              <a:rPr lang="ru-RU" altLang="ru-RU" sz="2000" b="1" dirty="0">
                <a:cs typeface="Times New Roman" panose="02020603050405020304" pitchFamily="18" charset="0"/>
              </a:rPr>
              <a:t> пучка</a:t>
            </a:r>
            <a:r>
              <a:rPr lang="en-US" altLang="ru-RU" sz="2000" b="1" dirty="0">
                <a:cs typeface="Times New Roman" panose="02020603050405020304" pitchFamily="18" charset="0"/>
              </a:rPr>
              <a:t> </a:t>
            </a:r>
            <a:r>
              <a:rPr lang="ru-RU" altLang="ru-RU" sz="2000" dirty="0" err="1">
                <a:cs typeface="Times New Roman" panose="02020603050405020304" pitchFamily="18" charset="0"/>
              </a:rPr>
              <a:t>γ</a:t>
            </a:r>
            <a:r>
              <a:rPr lang="ru-RU" altLang="ru-RU" sz="2000" b="1" dirty="0">
                <a:cs typeface="Times New Roman" panose="02020603050405020304" pitchFamily="18" charset="0"/>
              </a:rPr>
              <a:t>-квантов. Ослабление интенсивности моноэнергетического</a:t>
            </a:r>
            <a:r>
              <a:rPr lang="en-US" altLang="ru-RU" sz="2000" b="1" dirty="0">
                <a:cs typeface="Times New Roman" panose="02020603050405020304" pitchFamily="18" charset="0"/>
              </a:rPr>
              <a:t> </a:t>
            </a:r>
            <a:r>
              <a:rPr lang="ru-RU" altLang="ru-RU" sz="2000" b="1" dirty="0">
                <a:cs typeface="Times New Roman" panose="02020603050405020304" pitchFamily="18" charset="0"/>
              </a:rPr>
              <a:t>пучка </a:t>
            </a:r>
            <a:r>
              <a:rPr lang="ru-RU" altLang="ru-RU" sz="2000" dirty="0">
                <a:cs typeface="Times New Roman" panose="02020603050405020304" pitchFamily="18" charset="0"/>
              </a:rPr>
              <a:t>γ</a:t>
            </a:r>
            <a:r>
              <a:rPr lang="ru-RU" altLang="ru-RU" sz="2000" b="1" dirty="0">
                <a:cs typeface="Times New Roman" panose="02020603050405020304" pitchFamily="18" charset="0"/>
              </a:rPr>
              <a:t>-квантов описывается соотношением</a:t>
            </a:r>
            <a:r>
              <a:rPr lang="en-US" altLang="ru-RU" sz="2000" b="1" dirty="0">
                <a:cs typeface="Times New Roman" panose="02020603050405020304" pitchFamily="18" charset="0"/>
              </a:rPr>
              <a:t>:</a:t>
            </a:r>
            <a:endParaRPr lang="ru-RU" altLang="ru-RU" sz="2000" b="1" dirty="0">
              <a:cs typeface="Times New Roman" panose="02020603050405020304" pitchFamily="18" charset="0"/>
            </a:endParaRPr>
          </a:p>
        </p:txBody>
      </p:sp>
      <p:pic>
        <p:nvPicPr>
          <p:cNvPr id="22534" name="Picture 1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4325938"/>
            <a:ext cx="3200400" cy="604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35" name="Rectangle 14"/>
          <p:cNvSpPr>
            <a:spLocks noChangeArrowheads="1"/>
          </p:cNvSpPr>
          <p:nvPr/>
        </p:nvSpPr>
        <p:spPr bwMode="auto">
          <a:xfrm>
            <a:off x="381000" y="5105400"/>
            <a:ext cx="8229600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2000" i="1" dirty="0">
                <a:latin typeface="+mn-lt"/>
              </a:rPr>
              <a:t>I</a:t>
            </a:r>
            <a:r>
              <a:rPr lang="en-US" altLang="ru-RU" sz="2000" i="1" baseline="-25000" dirty="0">
                <a:latin typeface="+mn-lt"/>
              </a:rPr>
              <a:t>0</a:t>
            </a:r>
            <a:r>
              <a:rPr lang="ru-RU" altLang="ru-RU" sz="2000" i="1" dirty="0">
                <a:latin typeface="+mn-lt"/>
              </a:rPr>
              <a:t> </a:t>
            </a:r>
            <a:r>
              <a:rPr lang="ru-RU" altLang="ru-RU" sz="2000" b="1" dirty="0">
                <a:latin typeface="+mn-lt"/>
              </a:rPr>
              <a:t>— начальная интенсивность пучка,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2000" i="1" dirty="0">
                <a:latin typeface="+mn-lt"/>
              </a:rPr>
              <a:t>I </a:t>
            </a:r>
            <a:r>
              <a:rPr lang="ru-RU" altLang="ru-RU" sz="2000" b="1" dirty="0">
                <a:latin typeface="+mn-lt"/>
              </a:rPr>
              <a:t>— интенсивность пучка на глубине </a:t>
            </a:r>
            <a:r>
              <a:rPr lang="ru-RU" altLang="ru-RU" sz="2000" i="1" dirty="0">
                <a:latin typeface="+mn-lt"/>
              </a:rPr>
              <a:t>x</a:t>
            </a:r>
            <a:r>
              <a:rPr lang="ru-RU" altLang="ru-RU" sz="2000" b="1" dirty="0">
                <a:latin typeface="+mn-lt"/>
              </a:rPr>
              <a:t>,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2000" dirty="0">
                <a:latin typeface="+mn-lt"/>
              </a:rPr>
              <a:t>μ </a:t>
            </a:r>
            <a:r>
              <a:rPr lang="ru-RU" altLang="ru-RU" sz="2000" b="1" dirty="0">
                <a:latin typeface="+mn-lt"/>
              </a:rPr>
              <a:t>— линейный коэффициент поглощения.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2000" b="1" dirty="0">
                <a:latin typeface="+mn-lt"/>
              </a:rPr>
              <a:t>Величина </a:t>
            </a:r>
            <a:r>
              <a:rPr lang="ru-RU" altLang="ru-RU" sz="2000" dirty="0">
                <a:latin typeface="+mn-lt"/>
              </a:rPr>
              <a:t>μ </a:t>
            </a:r>
            <a:r>
              <a:rPr lang="ru-RU" altLang="ru-RU" sz="2000" b="1" dirty="0">
                <a:latin typeface="+mn-lt"/>
              </a:rPr>
              <a:t>имеет размерность см</a:t>
            </a:r>
            <a:r>
              <a:rPr lang="en-US" altLang="ru-RU" sz="2000" b="1" baseline="30000" dirty="0">
                <a:latin typeface="+mn-lt"/>
              </a:rPr>
              <a:t>-</a:t>
            </a:r>
            <a:r>
              <a:rPr lang="ru-RU" altLang="ru-RU" sz="2000" baseline="30000" dirty="0">
                <a:latin typeface="+mn-lt"/>
              </a:rPr>
              <a:t>1</a:t>
            </a:r>
            <a:r>
              <a:rPr lang="ru-RU" altLang="ru-RU" sz="2000" b="1" dirty="0">
                <a:latin typeface="+mn-lt"/>
              </a:rPr>
              <a:t>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9031754-68A5-1A3B-0F90-A228F9FE8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4F1A76E-830F-4EA0-AD71-EE3C3D7EE5D9}" type="slidenum">
              <a:rPr lang="en-US" altLang="ru-RU" smtClean="0"/>
              <a:pPr>
                <a:defRPr/>
              </a:pPr>
              <a:t>20</a:t>
            </a:fld>
            <a:endParaRPr lang="en-US" altLang="ru-RU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Rectangle 4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1143000"/>
          </a:xfrm>
        </p:spPr>
        <p:txBody>
          <a:bodyPr/>
          <a:lstStyle/>
          <a:p>
            <a:pPr eaLnBrk="1" hangingPunct="1"/>
            <a:r>
              <a:rPr lang="ru-RU" altLang="ru-RU" sz="3200" b="1" dirty="0">
                <a:solidFill>
                  <a:srgbClr val="FF0000"/>
                </a:solidFill>
              </a:rPr>
              <a:t>Взаимодействие </a:t>
            </a:r>
            <a:r>
              <a:rPr lang="el-GR" altLang="ru-RU" sz="3200" b="1" dirty="0">
                <a:solidFill>
                  <a:srgbClr val="FF0000"/>
                </a:solidFill>
                <a:cs typeface="Times New Roman" panose="02020603050405020304" pitchFamily="18" charset="0"/>
              </a:rPr>
              <a:t>γ</a:t>
            </a:r>
            <a:r>
              <a:rPr lang="en-US" altLang="ru-RU" sz="3200" dirty="0">
                <a:solidFill>
                  <a:srgbClr val="FF0000"/>
                </a:solidFill>
              </a:rPr>
              <a:t> </a:t>
            </a:r>
            <a:r>
              <a:rPr lang="ru-RU" altLang="ru-RU" sz="3200" b="1" dirty="0">
                <a:solidFill>
                  <a:srgbClr val="FF0000"/>
                </a:solidFill>
              </a:rPr>
              <a:t>-</a:t>
            </a:r>
            <a:r>
              <a:rPr lang="en-US" altLang="ru-RU" sz="3200" b="1" dirty="0">
                <a:solidFill>
                  <a:srgbClr val="FF0000"/>
                </a:solidFill>
              </a:rPr>
              <a:t> </a:t>
            </a:r>
            <a:r>
              <a:rPr lang="ru-RU" altLang="ru-RU" sz="3200" b="1" dirty="0">
                <a:solidFill>
                  <a:srgbClr val="FF0000"/>
                </a:solidFill>
              </a:rPr>
              <a:t>квантов </a:t>
            </a:r>
            <a:br>
              <a:rPr lang="ru-RU" altLang="ru-RU" sz="3200" b="1" dirty="0">
                <a:solidFill>
                  <a:srgbClr val="FF0000"/>
                </a:solidFill>
              </a:rPr>
            </a:br>
            <a:r>
              <a:rPr lang="ru-RU" altLang="ru-RU" sz="3200" b="1" dirty="0">
                <a:solidFill>
                  <a:srgbClr val="FF0000"/>
                </a:solidFill>
              </a:rPr>
              <a:t>с веществом</a:t>
            </a:r>
          </a:p>
        </p:txBody>
      </p:sp>
      <p:sp>
        <p:nvSpPr>
          <p:cNvPr id="23556" name="Rectangle 6"/>
          <p:cNvSpPr>
            <a:spLocks noChangeArrowheads="1"/>
          </p:cNvSpPr>
          <p:nvPr/>
        </p:nvSpPr>
        <p:spPr bwMode="auto">
          <a:xfrm>
            <a:off x="304800" y="1676400"/>
            <a:ext cx="8534400" cy="41549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2200" b="1" dirty="0">
                <a:cs typeface="Times New Roman" panose="02020603050405020304" pitchFamily="18" charset="0"/>
              </a:rPr>
              <a:t>Коэффициент поглощения </a:t>
            </a:r>
            <a:r>
              <a:rPr lang="ru-RU" altLang="ru-RU" sz="2200" dirty="0">
                <a:cs typeface="Times New Roman" panose="02020603050405020304" pitchFamily="18" charset="0"/>
              </a:rPr>
              <a:t>μ </a:t>
            </a:r>
            <a:r>
              <a:rPr lang="ru-RU" altLang="ru-RU" sz="2200" b="1" dirty="0">
                <a:cs typeface="Times New Roman" panose="02020603050405020304" pitchFamily="18" charset="0"/>
              </a:rPr>
              <a:t>можно представить в</a:t>
            </a:r>
            <a:r>
              <a:rPr lang="en-US" altLang="ru-RU" sz="2200" b="1" dirty="0">
                <a:cs typeface="Times New Roman" panose="02020603050405020304" pitchFamily="18" charset="0"/>
              </a:rPr>
              <a:t> </a:t>
            </a:r>
            <a:r>
              <a:rPr lang="ru-RU" altLang="ru-RU" sz="2200" b="1" dirty="0">
                <a:cs typeface="Times New Roman" panose="02020603050405020304" pitchFamily="18" charset="0"/>
              </a:rPr>
              <a:t>виде суммы трёх членов соответствующих трём</a:t>
            </a:r>
            <a:r>
              <a:rPr lang="en-US" altLang="ru-RU" sz="2200" b="1" dirty="0">
                <a:cs typeface="Times New Roman" panose="02020603050405020304" pitchFamily="18" charset="0"/>
              </a:rPr>
              <a:t> </a:t>
            </a:r>
            <a:r>
              <a:rPr lang="ru-RU" altLang="ru-RU" sz="2200" b="1" dirty="0">
                <a:cs typeface="Times New Roman" panose="02020603050405020304" pitchFamily="18" charset="0"/>
              </a:rPr>
              <a:t>основным механизмам взаимодействия </a:t>
            </a:r>
            <a:r>
              <a:rPr lang="ru-RU" altLang="ru-RU" sz="2200" dirty="0">
                <a:cs typeface="Times New Roman" panose="02020603050405020304" pitchFamily="18" charset="0"/>
              </a:rPr>
              <a:t>γ</a:t>
            </a:r>
            <a:r>
              <a:rPr lang="ru-RU" altLang="ru-RU" sz="2200" b="1" dirty="0">
                <a:cs typeface="Times New Roman" panose="02020603050405020304" pitchFamily="18" charset="0"/>
              </a:rPr>
              <a:t>-квантов с</a:t>
            </a:r>
            <a:r>
              <a:rPr lang="en-US" altLang="ru-RU" sz="2200" b="1" dirty="0">
                <a:cs typeface="Times New Roman" panose="02020603050405020304" pitchFamily="18" charset="0"/>
              </a:rPr>
              <a:t> </a:t>
            </a:r>
            <a:r>
              <a:rPr lang="ru-RU" altLang="ru-RU" sz="2200" b="1" dirty="0">
                <a:cs typeface="Times New Roman" panose="02020603050405020304" pitchFamily="18" charset="0"/>
              </a:rPr>
              <a:t>веществом: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2200" b="1" dirty="0">
                <a:cs typeface="Times New Roman" panose="02020603050405020304" pitchFamily="18" charset="0"/>
              </a:rPr>
              <a:t>1. фотоэлектрический эффект,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2200" b="1" dirty="0">
                <a:cs typeface="Times New Roman" panose="02020603050405020304" pitchFamily="18" charset="0"/>
              </a:rPr>
              <a:t>2. эффект Комптона,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2200" b="1" dirty="0">
                <a:cs typeface="Times New Roman" panose="02020603050405020304" pitchFamily="18" charset="0"/>
              </a:rPr>
              <a:t>3. рождение электрон-позитронных пар.</a:t>
            </a:r>
            <a:endParaRPr lang="en-US" altLang="ru-RU" sz="2200" b="1" dirty="0">
              <a:cs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ru-RU" altLang="ru-RU" sz="2200" b="1" dirty="0">
              <a:cs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ru-RU" sz="2200" dirty="0">
              <a:cs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ru-RU" altLang="ru-RU" sz="2200" dirty="0">
              <a:cs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2200" b="1" dirty="0">
                <a:cs typeface="Times New Roman" panose="02020603050405020304" pitchFamily="18" charset="0"/>
              </a:rPr>
              <a:t>Коэффициент поглощения </a:t>
            </a:r>
            <a:r>
              <a:rPr lang="ru-RU" altLang="ru-RU" sz="2200" dirty="0">
                <a:cs typeface="Times New Roman" panose="02020603050405020304" pitchFamily="18" charset="0"/>
              </a:rPr>
              <a:t>μ </a:t>
            </a:r>
            <a:r>
              <a:rPr lang="ru-RU" altLang="ru-RU" sz="2200" b="1" dirty="0">
                <a:cs typeface="Times New Roman" panose="02020603050405020304" pitchFamily="18" charset="0"/>
              </a:rPr>
              <a:t>полностью</a:t>
            </a:r>
            <a:r>
              <a:rPr lang="en-US" altLang="ru-RU" sz="2200" b="1" dirty="0">
                <a:cs typeface="Times New Roman" panose="02020603050405020304" pitchFamily="18" charset="0"/>
              </a:rPr>
              <a:t> </a:t>
            </a:r>
            <a:r>
              <a:rPr lang="ru-RU" altLang="ru-RU" sz="2200" b="1" dirty="0">
                <a:cs typeface="Times New Roman" panose="02020603050405020304" pitchFamily="18" charset="0"/>
              </a:rPr>
              <a:t>характеризует процесс прохождения </a:t>
            </a:r>
            <a:r>
              <a:rPr lang="ru-RU" altLang="ru-RU" sz="2200" dirty="0">
                <a:cs typeface="Times New Roman" panose="02020603050405020304" pitchFamily="18" charset="0"/>
              </a:rPr>
              <a:t>γ</a:t>
            </a:r>
            <a:r>
              <a:rPr lang="ru-RU" altLang="ru-RU" sz="2200" b="1" dirty="0">
                <a:cs typeface="Times New Roman" panose="02020603050405020304" pitchFamily="18" charset="0"/>
              </a:rPr>
              <a:t>-квантов через</a:t>
            </a:r>
            <a:r>
              <a:rPr lang="en-US" altLang="ru-RU" sz="2200" b="1" dirty="0">
                <a:cs typeface="Times New Roman" panose="02020603050405020304" pitchFamily="18" charset="0"/>
              </a:rPr>
              <a:t> </a:t>
            </a:r>
            <a:r>
              <a:rPr lang="ru-RU" altLang="ru-RU" sz="2200" b="1" dirty="0">
                <a:cs typeface="Times New Roman" panose="02020603050405020304" pitchFamily="18" charset="0"/>
              </a:rPr>
              <a:t>вещество. Он зависит от свойств вещества и</a:t>
            </a:r>
            <a:r>
              <a:rPr lang="en-US" altLang="ru-RU" sz="2200" b="1" dirty="0">
                <a:cs typeface="Times New Roman" panose="02020603050405020304" pitchFamily="18" charset="0"/>
              </a:rPr>
              <a:t> </a:t>
            </a:r>
            <a:r>
              <a:rPr lang="ru-RU" altLang="ru-RU" sz="2200" b="1" dirty="0">
                <a:cs typeface="Times New Roman" panose="02020603050405020304" pitchFamily="18" charset="0"/>
              </a:rPr>
              <a:t>энергии </a:t>
            </a:r>
            <a:r>
              <a:rPr lang="ru-RU" altLang="ru-RU" sz="2200" dirty="0">
                <a:cs typeface="Times New Roman" panose="02020603050405020304" pitchFamily="18" charset="0"/>
              </a:rPr>
              <a:t>γ</a:t>
            </a:r>
            <a:r>
              <a:rPr lang="ru-RU" altLang="ru-RU" sz="2200" b="1" dirty="0">
                <a:cs typeface="Times New Roman" panose="02020603050405020304" pitchFamily="18" charset="0"/>
              </a:rPr>
              <a:t>-квантов.</a:t>
            </a:r>
          </a:p>
        </p:txBody>
      </p:sp>
      <p:pic>
        <p:nvPicPr>
          <p:cNvPr id="23557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6500" y="3886200"/>
            <a:ext cx="4191000" cy="739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17E4791-3174-80C0-D53C-7C7FBFB7C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4F1A76E-830F-4EA0-AD71-EE3C3D7EE5D9}" type="slidenum">
              <a:rPr lang="en-US" altLang="ru-RU" smtClean="0"/>
              <a:pPr>
                <a:defRPr/>
              </a:pPr>
              <a:t>21</a:t>
            </a:fld>
            <a:endParaRPr lang="en-US" altLang="ru-RU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Rectangle 4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1143000"/>
          </a:xfrm>
        </p:spPr>
        <p:txBody>
          <a:bodyPr/>
          <a:lstStyle/>
          <a:p>
            <a:pPr eaLnBrk="1" hangingPunct="1"/>
            <a:r>
              <a:rPr lang="ru-RU" altLang="ru-RU" sz="3200" b="1" dirty="0">
                <a:solidFill>
                  <a:srgbClr val="FF0000"/>
                </a:solidFill>
                <a:latin typeface="+mn-lt"/>
              </a:rPr>
              <a:t>Взаимодействие</a:t>
            </a:r>
            <a:r>
              <a:rPr lang="ru-RU" altLang="ru-RU" sz="3200" b="1" dirty="0">
                <a:solidFill>
                  <a:srgbClr val="FF0000"/>
                </a:solidFill>
                <a:latin typeface="Arial" panose="020B0604020202020204" pitchFamily="34" charset="0"/>
              </a:rPr>
              <a:t> </a:t>
            </a:r>
            <a:r>
              <a:rPr lang="en-US" altLang="ru-RU" sz="3200" dirty="0">
                <a:solidFill>
                  <a:srgbClr val="FF0000"/>
                </a:solidFill>
                <a:latin typeface="Symbol" panose="05050102010706020507" pitchFamily="18" charset="2"/>
              </a:rPr>
              <a:t>g </a:t>
            </a:r>
            <a:r>
              <a:rPr lang="ru-RU" altLang="ru-RU" sz="3200" b="1" dirty="0">
                <a:solidFill>
                  <a:srgbClr val="FF0000"/>
                </a:solidFill>
                <a:latin typeface="+mn-lt"/>
              </a:rPr>
              <a:t>-</a:t>
            </a:r>
            <a:r>
              <a:rPr lang="en-US" altLang="ru-RU" sz="3200" b="1" dirty="0">
                <a:solidFill>
                  <a:srgbClr val="FF0000"/>
                </a:solidFill>
                <a:latin typeface="+mn-lt"/>
              </a:rPr>
              <a:t> </a:t>
            </a:r>
            <a:r>
              <a:rPr lang="ru-RU" altLang="ru-RU" sz="3200" b="1" dirty="0">
                <a:solidFill>
                  <a:srgbClr val="FF0000"/>
                </a:solidFill>
                <a:latin typeface="+mn-lt"/>
              </a:rPr>
              <a:t>квантов </a:t>
            </a:r>
            <a:br>
              <a:rPr lang="ru-RU" altLang="ru-RU" sz="3200" b="1" dirty="0">
                <a:solidFill>
                  <a:srgbClr val="FF0000"/>
                </a:solidFill>
                <a:latin typeface="+mn-lt"/>
              </a:rPr>
            </a:br>
            <a:r>
              <a:rPr lang="ru-RU" altLang="ru-RU" sz="3200" b="1" dirty="0">
                <a:solidFill>
                  <a:srgbClr val="FF0000"/>
                </a:solidFill>
                <a:latin typeface="+mn-lt"/>
              </a:rPr>
              <a:t>с веществом</a:t>
            </a:r>
          </a:p>
        </p:txBody>
      </p:sp>
      <p:pic>
        <p:nvPicPr>
          <p:cNvPr id="24580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219200"/>
            <a:ext cx="7197725" cy="4581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81" name="Rectangle 7"/>
          <p:cNvSpPr>
            <a:spLocks noChangeArrowheads="1"/>
          </p:cNvSpPr>
          <p:nvPr/>
        </p:nvSpPr>
        <p:spPr bwMode="auto">
          <a:xfrm>
            <a:off x="838200" y="5867400"/>
            <a:ext cx="719772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ru-RU" altLang="ru-RU" sz="1600" b="1" dirty="0">
                <a:solidFill>
                  <a:srgbClr val="2D2D8A"/>
                </a:solidFill>
                <a:latin typeface="+mn-lt"/>
              </a:rPr>
              <a:t>Зависимость линейного коэффициента</a:t>
            </a:r>
            <a:r>
              <a:rPr lang="en-US" altLang="ru-RU" sz="1600" b="1" dirty="0">
                <a:solidFill>
                  <a:srgbClr val="2D2D8A"/>
                </a:solidFill>
                <a:latin typeface="+mn-lt"/>
              </a:rPr>
              <a:t> </a:t>
            </a:r>
            <a:r>
              <a:rPr lang="ru-RU" altLang="ru-RU" sz="1600" b="1" dirty="0">
                <a:solidFill>
                  <a:srgbClr val="2D2D8A"/>
                </a:solidFill>
                <a:latin typeface="+mn-lt"/>
              </a:rPr>
              <a:t>поглощения в алюминии и свинце от энергии</a:t>
            </a:r>
            <a:r>
              <a:rPr lang="en-US" altLang="ru-RU" sz="1600" b="1" dirty="0">
                <a:solidFill>
                  <a:srgbClr val="2D2D8A"/>
                </a:solidFill>
                <a:latin typeface="+mn-lt"/>
              </a:rPr>
              <a:t> </a:t>
            </a:r>
            <a:r>
              <a:rPr lang="ru-RU" altLang="ru-RU" sz="1600" b="1" dirty="0" err="1">
                <a:solidFill>
                  <a:srgbClr val="2D2D8A"/>
                </a:solidFill>
                <a:latin typeface="+mn-lt"/>
              </a:rPr>
              <a:t>γ</a:t>
            </a:r>
            <a:r>
              <a:rPr lang="ru-RU" altLang="ru-RU" sz="1600" b="1" dirty="0">
                <a:solidFill>
                  <a:srgbClr val="2D2D8A"/>
                </a:solidFill>
                <a:latin typeface="+mn-lt"/>
              </a:rPr>
              <a:t>-квантов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90173D3-BAF3-6286-06D0-E586006F68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4F1A76E-830F-4EA0-AD71-EE3C3D7EE5D9}" type="slidenum">
              <a:rPr lang="en-US" altLang="ru-RU" smtClean="0"/>
              <a:pPr>
                <a:defRPr/>
              </a:pPr>
              <a:t>22</a:t>
            </a:fld>
            <a:endParaRPr lang="en-US" altLang="ru-RU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Rectangle 5"/>
          <p:cNvSpPr>
            <a:spLocks noGrp="1" noChangeArrowheads="1"/>
          </p:cNvSpPr>
          <p:nvPr>
            <p:ph type="title"/>
          </p:nvPr>
        </p:nvSpPr>
        <p:spPr>
          <a:xfrm>
            <a:off x="762000" y="228600"/>
            <a:ext cx="7772400" cy="685800"/>
          </a:xfrm>
        </p:spPr>
        <p:txBody>
          <a:bodyPr/>
          <a:lstStyle/>
          <a:p>
            <a:pPr eaLnBrk="1" hangingPunct="1"/>
            <a:r>
              <a:rPr lang="ru-RU" altLang="ru-RU" sz="3200" b="1" dirty="0">
                <a:solidFill>
                  <a:srgbClr val="FF0000"/>
                </a:solidFill>
              </a:rPr>
              <a:t>Детекторы частиц</a:t>
            </a:r>
            <a:endParaRPr lang="ru-RU" altLang="ru-RU" sz="3200" dirty="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25604" name="Rectangle 8"/>
          <p:cNvSpPr>
            <a:spLocks noChangeArrowheads="1"/>
          </p:cNvSpPr>
          <p:nvPr/>
        </p:nvSpPr>
        <p:spPr bwMode="auto">
          <a:xfrm>
            <a:off x="152400" y="1161226"/>
            <a:ext cx="8686800" cy="53245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ru-RU" altLang="ru-RU" sz="2000" b="1" dirty="0">
                <a:solidFill>
                  <a:srgbClr val="2D2D8A"/>
                </a:solidFill>
              </a:rPr>
              <a:t>Заряженная частица, двигаясь в</a:t>
            </a:r>
            <a:r>
              <a:rPr lang="en-US" altLang="ru-RU" sz="2000" b="1" dirty="0">
                <a:solidFill>
                  <a:srgbClr val="2D2D8A"/>
                </a:solidFill>
              </a:rPr>
              <a:t> </a:t>
            </a:r>
            <a:r>
              <a:rPr lang="ru-RU" altLang="ru-RU" sz="2000" b="1" dirty="0">
                <a:solidFill>
                  <a:srgbClr val="2D2D8A"/>
                </a:solidFill>
              </a:rPr>
              <a:t>нейтральной среде детектора (газ, жидкость, твердое</a:t>
            </a:r>
            <a:r>
              <a:rPr lang="en-US" altLang="ru-RU" sz="2000" b="1" dirty="0">
                <a:solidFill>
                  <a:srgbClr val="2D2D8A"/>
                </a:solidFill>
              </a:rPr>
              <a:t> </a:t>
            </a:r>
            <a:r>
              <a:rPr lang="ru-RU" altLang="ru-RU" sz="2000" b="1" dirty="0">
                <a:solidFill>
                  <a:srgbClr val="2D2D8A"/>
                </a:solidFill>
              </a:rPr>
              <a:t>тело, аморфное или кристаллическое), вызывает в</a:t>
            </a:r>
            <a:r>
              <a:rPr lang="en-US" altLang="ru-RU" sz="2000" b="1" dirty="0">
                <a:solidFill>
                  <a:srgbClr val="2D2D8A"/>
                </a:solidFill>
              </a:rPr>
              <a:t> </a:t>
            </a:r>
            <a:r>
              <a:rPr lang="ru-RU" altLang="ru-RU" sz="2000" b="1" dirty="0">
                <a:solidFill>
                  <a:srgbClr val="2D2D8A"/>
                </a:solidFill>
              </a:rPr>
              <a:t>результате электромагнитных взаимодействий</a:t>
            </a:r>
            <a:r>
              <a:rPr lang="en-US" altLang="ru-RU" sz="2000" b="1" dirty="0">
                <a:solidFill>
                  <a:srgbClr val="2D2D8A"/>
                </a:solidFill>
              </a:rPr>
              <a:t> </a:t>
            </a:r>
            <a:r>
              <a:rPr lang="ru-RU" altLang="ru-RU" sz="2000" b="1" dirty="0">
                <a:solidFill>
                  <a:srgbClr val="2D2D8A"/>
                </a:solidFill>
              </a:rPr>
              <a:t>ионизацию и возбуждение атомов среды. Вдоль пути движения частицы появляются</a:t>
            </a:r>
            <a:r>
              <a:rPr lang="en-US" altLang="ru-RU" sz="2000" b="1" dirty="0">
                <a:solidFill>
                  <a:srgbClr val="2D2D8A"/>
                </a:solidFill>
              </a:rPr>
              <a:t> </a:t>
            </a:r>
            <a:r>
              <a:rPr lang="ru-RU" altLang="ru-RU" sz="2000" b="1" dirty="0">
                <a:solidFill>
                  <a:srgbClr val="2D2D8A"/>
                </a:solidFill>
              </a:rPr>
              <a:t>свободные заряды (электроны и ионы) и</a:t>
            </a:r>
            <a:r>
              <a:rPr lang="en-US" altLang="ru-RU" sz="2000" b="1" dirty="0">
                <a:solidFill>
                  <a:srgbClr val="2D2D8A"/>
                </a:solidFill>
              </a:rPr>
              <a:t> </a:t>
            </a:r>
            <a:r>
              <a:rPr lang="ru-RU" altLang="ru-RU" sz="2000" b="1" dirty="0">
                <a:solidFill>
                  <a:srgbClr val="2D2D8A"/>
                </a:solidFill>
              </a:rPr>
              <a:t>возбужденные атомы.</a:t>
            </a:r>
            <a:r>
              <a:rPr lang="en-US" altLang="ru-RU" sz="2000" b="1" dirty="0">
                <a:solidFill>
                  <a:srgbClr val="2D2D8A"/>
                </a:solidFill>
              </a:rPr>
              <a:t> </a:t>
            </a:r>
            <a:r>
              <a:rPr lang="ru-RU" altLang="ru-RU" sz="2000" b="1" dirty="0">
                <a:solidFill>
                  <a:srgbClr val="2D2D8A"/>
                </a:solidFill>
              </a:rPr>
              <a:t>Если среда находится</a:t>
            </a:r>
            <a:r>
              <a:rPr lang="en-US" altLang="ru-RU" sz="2000" b="1" dirty="0">
                <a:solidFill>
                  <a:srgbClr val="2D2D8A"/>
                </a:solidFill>
              </a:rPr>
              <a:t> </a:t>
            </a:r>
            <a:r>
              <a:rPr lang="ru-RU" altLang="ru-RU" sz="2000" b="1" u="sng" dirty="0">
                <a:solidFill>
                  <a:srgbClr val="2D2D8A"/>
                </a:solidFill>
              </a:rPr>
              <a:t>в электрическом поле</a:t>
            </a:r>
            <a:r>
              <a:rPr lang="ru-RU" altLang="ru-RU" sz="2000" b="1" dirty="0">
                <a:solidFill>
                  <a:srgbClr val="2D2D8A"/>
                </a:solidFill>
              </a:rPr>
              <a:t>, то в ней возникает</a:t>
            </a:r>
            <a:r>
              <a:rPr lang="en-US" altLang="ru-RU" sz="2000" b="1" dirty="0">
                <a:solidFill>
                  <a:srgbClr val="2D2D8A"/>
                </a:solidFill>
              </a:rPr>
              <a:t> </a:t>
            </a:r>
            <a:r>
              <a:rPr lang="ru-RU" altLang="ru-RU" sz="2000" b="1" dirty="0">
                <a:solidFill>
                  <a:srgbClr val="2D2D8A"/>
                </a:solidFill>
              </a:rPr>
              <a:t>электрический ток, который фиксируется в виде электрического импульса. </a:t>
            </a:r>
            <a:r>
              <a:rPr lang="en-US" altLang="ru-RU" sz="2000" b="1" dirty="0">
                <a:solidFill>
                  <a:srgbClr val="2D2D8A"/>
                </a:solidFill>
              </a:rPr>
              <a:t> </a:t>
            </a:r>
            <a:r>
              <a:rPr lang="ru-RU" altLang="ru-RU" sz="2000" b="1" dirty="0">
                <a:solidFill>
                  <a:srgbClr val="2D2D8A"/>
                </a:solidFill>
              </a:rPr>
              <a:t>Детекторы,</a:t>
            </a:r>
            <a:r>
              <a:rPr lang="en-US" altLang="ru-RU" sz="2000" b="1" dirty="0">
                <a:solidFill>
                  <a:srgbClr val="2D2D8A"/>
                </a:solidFill>
              </a:rPr>
              <a:t> </a:t>
            </a:r>
            <a:r>
              <a:rPr lang="ru-RU" altLang="ru-RU" sz="2000" b="1" dirty="0">
                <a:solidFill>
                  <a:srgbClr val="2D2D8A"/>
                </a:solidFill>
              </a:rPr>
              <a:t>использующие этот принцип, называют</a:t>
            </a:r>
            <a:r>
              <a:rPr lang="en-US" altLang="ru-RU" sz="2000" b="1" dirty="0">
                <a:solidFill>
                  <a:srgbClr val="2D2D8A"/>
                </a:solidFill>
              </a:rPr>
              <a:t> </a:t>
            </a:r>
            <a:r>
              <a:rPr lang="ru-RU" altLang="ru-RU" sz="2000" b="1" i="1" dirty="0">
                <a:solidFill>
                  <a:srgbClr val="FF0000"/>
                </a:solidFill>
              </a:rPr>
              <a:t>ионизационными</a:t>
            </a:r>
            <a:r>
              <a:rPr lang="ru-RU" altLang="ru-RU" sz="2000" b="1" dirty="0">
                <a:solidFill>
                  <a:srgbClr val="003399"/>
                </a:solidFill>
              </a:rPr>
              <a:t>.</a:t>
            </a:r>
            <a:endParaRPr lang="en-US" altLang="ru-RU" sz="2000" b="1" dirty="0">
              <a:solidFill>
                <a:srgbClr val="003399"/>
              </a:solidFill>
            </a:endParaRPr>
          </a:p>
          <a:p>
            <a:pPr algn="just" eaLnBrk="1" hangingPunct="1">
              <a:spcBef>
                <a:spcPct val="0"/>
              </a:spcBef>
              <a:buFontTx/>
              <a:buNone/>
            </a:pPr>
            <a:endParaRPr lang="en-US" altLang="ru-RU" sz="2000" b="1" dirty="0">
              <a:solidFill>
                <a:srgbClr val="003399"/>
              </a:solidFill>
            </a:endParaRPr>
          </a:p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ru-RU" altLang="ru-RU" sz="2000" b="1" dirty="0">
                <a:solidFill>
                  <a:srgbClr val="2D2D8A"/>
                </a:solidFill>
              </a:rPr>
              <a:t>При возвращении возбужденных атомов в</a:t>
            </a:r>
            <a:r>
              <a:rPr lang="en-US" altLang="ru-RU" sz="2000" b="1" dirty="0">
                <a:solidFill>
                  <a:srgbClr val="2D2D8A"/>
                </a:solidFill>
              </a:rPr>
              <a:t> </a:t>
            </a:r>
            <a:r>
              <a:rPr lang="ru-RU" altLang="ru-RU" sz="2000" b="1" dirty="0">
                <a:solidFill>
                  <a:srgbClr val="2D2D8A"/>
                </a:solidFill>
              </a:rPr>
              <a:t>основное состояние </a:t>
            </a:r>
            <a:r>
              <a:rPr lang="ru-RU" altLang="ru-RU" sz="2000" b="1" u="sng" dirty="0">
                <a:solidFill>
                  <a:srgbClr val="2D2D8A"/>
                </a:solidFill>
              </a:rPr>
              <a:t>излучаются фотоны</a:t>
            </a:r>
            <a:r>
              <a:rPr lang="ru-RU" altLang="ru-RU" sz="2000" b="1" dirty="0">
                <a:solidFill>
                  <a:srgbClr val="2D2D8A"/>
                </a:solidFill>
              </a:rPr>
              <a:t>, которые</a:t>
            </a:r>
            <a:r>
              <a:rPr lang="en-US" altLang="ru-RU" sz="2000" b="1" dirty="0">
                <a:solidFill>
                  <a:srgbClr val="2D2D8A"/>
                </a:solidFill>
              </a:rPr>
              <a:t> </a:t>
            </a:r>
            <a:r>
              <a:rPr lang="ru-RU" altLang="ru-RU" sz="2000" b="1" dirty="0">
                <a:solidFill>
                  <a:srgbClr val="2D2D8A"/>
                </a:solidFill>
              </a:rPr>
              <a:t>могут быть зарегистрированы в виде оптической</a:t>
            </a:r>
            <a:r>
              <a:rPr lang="en-US" altLang="ru-RU" sz="2000" b="1" dirty="0">
                <a:solidFill>
                  <a:srgbClr val="2D2D8A"/>
                </a:solidFill>
              </a:rPr>
              <a:t> </a:t>
            </a:r>
            <a:r>
              <a:rPr lang="ru-RU" altLang="ru-RU" sz="2000" b="1" dirty="0">
                <a:solidFill>
                  <a:srgbClr val="2D2D8A"/>
                </a:solidFill>
              </a:rPr>
              <a:t>вспышки в видимой или ультрафиолетовой области.</a:t>
            </a:r>
          </a:p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ru-RU" altLang="ru-RU" sz="2000" b="1" dirty="0">
                <a:solidFill>
                  <a:srgbClr val="2D2D8A"/>
                </a:solidFill>
              </a:rPr>
              <a:t>Этот принцип используется в </a:t>
            </a:r>
            <a:r>
              <a:rPr lang="ru-RU" altLang="ru-RU" sz="2000" b="1" i="1" dirty="0">
                <a:solidFill>
                  <a:srgbClr val="FF0000"/>
                </a:solidFill>
              </a:rPr>
              <a:t>сцинтилляционных</a:t>
            </a:r>
            <a:r>
              <a:rPr lang="en-US" altLang="ru-RU" sz="2000" b="1" i="1" dirty="0">
                <a:solidFill>
                  <a:srgbClr val="003399"/>
                </a:solidFill>
              </a:rPr>
              <a:t> </a:t>
            </a:r>
            <a:r>
              <a:rPr lang="ru-RU" altLang="ru-RU" sz="2000" b="1" dirty="0">
                <a:solidFill>
                  <a:srgbClr val="2D2D8A"/>
                </a:solidFill>
              </a:rPr>
              <a:t>детекторах.</a:t>
            </a:r>
          </a:p>
          <a:p>
            <a:pPr algn="just" eaLnBrk="1" hangingPunct="1">
              <a:spcBef>
                <a:spcPct val="0"/>
              </a:spcBef>
              <a:buFontTx/>
              <a:buNone/>
            </a:pPr>
            <a:endParaRPr lang="ru-RU" altLang="ru-RU" sz="2000" b="1" dirty="0">
              <a:solidFill>
                <a:srgbClr val="003399"/>
              </a:solidFill>
            </a:endParaRPr>
          </a:p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ru-RU" altLang="ru-RU" sz="2000" b="1" dirty="0">
                <a:solidFill>
                  <a:srgbClr val="2D2D8A"/>
                </a:solidFill>
              </a:rPr>
              <a:t>При определенных условиях </a:t>
            </a:r>
            <a:r>
              <a:rPr lang="ru-RU" altLang="ru-RU" sz="2000" b="1" u="sng" dirty="0">
                <a:solidFill>
                  <a:srgbClr val="2D2D8A"/>
                </a:solidFill>
              </a:rPr>
              <a:t>траекторию</a:t>
            </a:r>
            <a:r>
              <a:rPr lang="en-US" altLang="ru-RU" sz="2000" b="1" dirty="0">
                <a:solidFill>
                  <a:srgbClr val="2D2D8A"/>
                </a:solidFill>
              </a:rPr>
              <a:t> </a:t>
            </a:r>
            <a:r>
              <a:rPr lang="ru-RU" altLang="ru-RU" sz="2000" b="1" dirty="0">
                <a:solidFill>
                  <a:srgbClr val="2D2D8A"/>
                </a:solidFill>
              </a:rPr>
              <a:t>пролетающей заряженной частицы можно сделать</a:t>
            </a:r>
            <a:r>
              <a:rPr lang="en-US" altLang="ru-RU" sz="2000" b="1" dirty="0">
                <a:solidFill>
                  <a:srgbClr val="2D2D8A"/>
                </a:solidFill>
              </a:rPr>
              <a:t> </a:t>
            </a:r>
            <a:r>
              <a:rPr lang="ru-RU" altLang="ru-RU" sz="2000" b="1" u="sng" dirty="0">
                <a:solidFill>
                  <a:srgbClr val="2D2D8A"/>
                </a:solidFill>
              </a:rPr>
              <a:t>видимой</a:t>
            </a:r>
            <a:r>
              <a:rPr lang="ru-RU" altLang="ru-RU" sz="2000" b="1" dirty="0">
                <a:solidFill>
                  <a:srgbClr val="2D2D8A"/>
                </a:solidFill>
              </a:rPr>
              <a:t>. Этот способ реализуется в так называемых</a:t>
            </a:r>
            <a:r>
              <a:rPr lang="en-US" altLang="ru-RU" sz="2000" b="1" dirty="0">
                <a:solidFill>
                  <a:srgbClr val="2D2D8A"/>
                </a:solidFill>
              </a:rPr>
              <a:t> </a:t>
            </a:r>
            <a:r>
              <a:rPr lang="ru-RU" altLang="ru-RU" sz="2000" b="1" i="1" dirty="0">
                <a:solidFill>
                  <a:srgbClr val="FF0000"/>
                </a:solidFill>
              </a:rPr>
              <a:t>трековых</a:t>
            </a:r>
            <a:r>
              <a:rPr lang="ru-RU" altLang="ru-RU" sz="2000" b="1" i="1" dirty="0">
                <a:solidFill>
                  <a:srgbClr val="003399"/>
                </a:solidFill>
              </a:rPr>
              <a:t> </a:t>
            </a:r>
            <a:r>
              <a:rPr lang="ru-RU" altLang="ru-RU" sz="2000" b="1" dirty="0">
                <a:solidFill>
                  <a:srgbClr val="2D2D8A"/>
                </a:solidFill>
              </a:rPr>
              <a:t>детекторах.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A482E6A-6CCF-D200-35B5-D05F3F547B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A6CAA47-324D-4977-A9DE-801C2C7D63AC}" type="slidenum">
              <a:rPr lang="en-US" altLang="ru-RU" smtClean="0"/>
              <a:pPr>
                <a:defRPr/>
              </a:pPr>
              <a:t>23</a:t>
            </a:fld>
            <a:endParaRPr lang="en-US" altLang="ru-RU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124200"/>
            <a:ext cx="7772400" cy="609600"/>
          </a:xfrm>
        </p:spPr>
        <p:txBody>
          <a:bodyPr/>
          <a:lstStyle/>
          <a:p>
            <a:pPr eaLnBrk="1" hangingPunct="1"/>
            <a:r>
              <a:rPr lang="ru-RU" altLang="ru-RU" sz="3200" b="1" dirty="0">
                <a:solidFill>
                  <a:srgbClr val="FF0000"/>
                </a:solidFill>
              </a:rPr>
              <a:t>Трековые и координатные детекторы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DE76DDA-1038-C098-41B8-2BA2F3A8CD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4F1A76E-830F-4EA0-AD71-EE3C3D7EE5D9}" type="slidenum">
              <a:rPr lang="en-US" altLang="ru-RU" smtClean="0"/>
              <a:pPr>
                <a:defRPr/>
              </a:pPr>
              <a:t>24</a:t>
            </a:fld>
            <a:endParaRPr lang="en-US" altLang="ru-RU"/>
          </a:p>
        </p:txBody>
      </p:sp>
    </p:spTree>
    <p:extLst>
      <p:ext uri="{BB962C8B-B14F-4D97-AF65-F5344CB8AC3E}">
        <p14:creationId xmlns:p14="http://schemas.microsoft.com/office/powerpoint/2010/main" val="20737384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228600"/>
            <a:ext cx="7772400" cy="609600"/>
          </a:xfrm>
        </p:spPr>
        <p:txBody>
          <a:bodyPr/>
          <a:lstStyle/>
          <a:p>
            <a:pPr eaLnBrk="1" hangingPunct="1"/>
            <a:r>
              <a:rPr lang="ru-RU" altLang="ru-RU" sz="3200" b="1" dirty="0">
                <a:solidFill>
                  <a:srgbClr val="FF0000"/>
                </a:solidFill>
              </a:rPr>
              <a:t>Трековые и координатные детекторы</a:t>
            </a:r>
          </a:p>
        </p:txBody>
      </p:sp>
      <p:sp>
        <p:nvSpPr>
          <p:cNvPr id="51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200" y="1371600"/>
            <a:ext cx="8610600" cy="5181600"/>
          </a:xfrm>
        </p:spPr>
        <p:txBody>
          <a:bodyPr/>
          <a:lstStyle/>
          <a:p>
            <a:pPr marL="628650" indent="-285750" algn="just" eaLnBrk="1" hangingPunct="1">
              <a:lnSpc>
                <a:spcPct val="80000"/>
              </a:lnSpc>
            </a:pPr>
            <a:r>
              <a:rPr lang="ru-RU" altLang="ru-RU" sz="2200" b="1" i="1" dirty="0">
                <a:solidFill>
                  <a:srgbClr val="2D2D8A"/>
                </a:solidFill>
              </a:rPr>
              <a:t>Трековыми детекторами</a:t>
            </a:r>
            <a:r>
              <a:rPr lang="ru-RU" altLang="ru-RU" sz="2200" b="1" dirty="0">
                <a:solidFill>
                  <a:srgbClr val="2D2D8A"/>
                </a:solidFill>
              </a:rPr>
              <a:t> называют группу детекторов, в которых </a:t>
            </a:r>
            <a:r>
              <a:rPr lang="ru-RU" altLang="ru-RU" sz="2200" b="1" dirty="0">
                <a:solidFill>
                  <a:srgbClr val="FF0000"/>
                </a:solidFill>
              </a:rPr>
              <a:t>при прохождении заряженной частицы возникает визуально </a:t>
            </a:r>
            <a:r>
              <a:rPr lang="ru-RU" altLang="ru-RU" sz="2200" b="1" u="sng" dirty="0">
                <a:solidFill>
                  <a:srgbClr val="FF0000"/>
                </a:solidFill>
              </a:rPr>
              <a:t>наблюдаемый</a:t>
            </a:r>
            <a:r>
              <a:rPr lang="ru-RU" altLang="ru-RU" sz="2200" b="1" dirty="0">
                <a:solidFill>
                  <a:srgbClr val="FF0000"/>
                </a:solidFill>
              </a:rPr>
              <a:t> след</a:t>
            </a:r>
            <a:r>
              <a:rPr lang="ru-RU" altLang="ru-RU" sz="2200" b="1" dirty="0">
                <a:solidFill>
                  <a:srgbClr val="2D2D8A"/>
                </a:solidFill>
              </a:rPr>
              <a:t> (трек) этой частицы. Трековые детекторы сыграли выдающуюся роль в силу наглядности и возможности получения исчерпывающей пространственной картины изучаемого процесса.</a:t>
            </a:r>
          </a:p>
          <a:p>
            <a:pPr marL="628650" indent="-285750" algn="just" eaLnBrk="1" hangingPunct="1">
              <a:lnSpc>
                <a:spcPct val="80000"/>
              </a:lnSpc>
            </a:pPr>
            <a:r>
              <a:rPr lang="ru-RU" altLang="ru-RU" sz="2200" b="1" dirty="0">
                <a:solidFill>
                  <a:srgbClr val="2D2D8A"/>
                </a:solidFill>
              </a:rPr>
              <a:t>Благодаря этим детекторам были открыты ядерные распады и реакции, частицы (позитрон, мюон, заряженные пионы, странные и очарованные частицы). </a:t>
            </a:r>
            <a:endParaRPr lang="en-US" altLang="ru-RU" sz="2200" b="1" dirty="0">
              <a:solidFill>
                <a:srgbClr val="2D2D8A"/>
              </a:solidFill>
            </a:endParaRPr>
          </a:p>
          <a:p>
            <a:pPr marL="628650" indent="-285750" algn="just" eaLnBrk="1" hangingPunct="1">
              <a:lnSpc>
                <a:spcPct val="80000"/>
              </a:lnSpc>
            </a:pPr>
            <a:r>
              <a:rPr lang="ru-RU" altLang="ru-RU" sz="2200" b="1" dirty="0">
                <a:solidFill>
                  <a:srgbClr val="2D2D8A"/>
                </a:solidFill>
              </a:rPr>
              <a:t>В трековых детекторах след частицы визуально наблюдаем.</a:t>
            </a:r>
            <a:endParaRPr lang="en-US" altLang="ru-RU" sz="2200" b="1" dirty="0">
              <a:solidFill>
                <a:srgbClr val="2D2D8A"/>
              </a:solidFill>
            </a:endParaRPr>
          </a:p>
          <a:p>
            <a:pPr indent="0" algn="just" eaLnBrk="1" hangingPunct="1">
              <a:lnSpc>
                <a:spcPct val="80000"/>
              </a:lnSpc>
              <a:buNone/>
            </a:pPr>
            <a:r>
              <a:rPr lang="ru-RU" altLang="ru-RU" sz="2200" b="1" dirty="0">
                <a:solidFill>
                  <a:srgbClr val="2D2D8A"/>
                </a:solidFill>
              </a:rPr>
              <a:t> </a:t>
            </a:r>
            <a:endParaRPr lang="en-US" altLang="ru-RU" sz="2200" b="1" dirty="0">
              <a:solidFill>
                <a:srgbClr val="2D2D8A"/>
              </a:solidFill>
            </a:endParaRPr>
          </a:p>
          <a:p>
            <a:pPr marL="628650" indent="-285750" algn="just" eaLnBrk="1" hangingPunct="1">
              <a:lnSpc>
                <a:spcPct val="80000"/>
              </a:lnSpc>
            </a:pPr>
            <a:r>
              <a:rPr lang="ru-RU" altLang="ru-RU" sz="2200" b="1" dirty="0">
                <a:solidFill>
                  <a:srgbClr val="2D2D8A"/>
                </a:solidFill>
              </a:rPr>
              <a:t>Есть группа детекторов, в которых </a:t>
            </a:r>
            <a:r>
              <a:rPr lang="ru-RU" altLang="ru-RU" sz="2200" b="1" dirty="0">
                <a:solidFill>
                  <a:srgbClr val="FF0000"/>
                </a:solidFill>
              </a:rPr>
              <a:t>треки частиц </a:t>
            </a:r>
            <a:r>
              <a:rPr lang="ru-RU" altLang="ru-RU" sz="2200" b="1" u="sng" dirty="0">
                <a:solidFill>
                  <a:srgbClr val="FF0000"/>
                </a:solidFill>
              </a:rPr>
              <a:t>не наблюдаемы</a:t>
            </a:r>
            <a:r>
              <a:rPr lang="ru-RU" altLang="ru-RU" sz="2200" b="1" dirty="0">
                <a:solidFill>
                  <a:srgbClr val="FF0000"/>
                </a:solidFill>
              </a:rPr>
              <a:t>, но с высокой точностью фиксируются их пространственные координаты</a:t>
            </a:r>
            <a:r>
              <a:rPr lang="ru-RU" altLang="ru-RU" sz="2200" b="1" dirty="0">
                <a:solidFill>
                  <a:srgbClr val="2D2D8A"/>
                </a:solidFill>
              </a:rPr>
              <a:t>. Детекторы такого типа называют </a:t>
            </a:r>
            <a:r>
              <a:rPr lang="ru-RU" altLang="ru-RU" sz="2200" b="1" i="1" dirty="0">
                <a:solidFill>
                  <a:srgbClr val="2D2D8A"/>
                </a:solidFill>
              </a:rPr>
              <a:t>координатными </a:t>
            </a:r>
            <a:r>
              <a:rPr lang="ru-RU" altLang="ru-RU" sz="2200" b="1" dirty="0">
                <a:solidFill>
                  <a:srgbClr val="2D2D8A"/>
                </a:solidFill>
              </a:rPr>
              <a:t>(многопроволочная пропорциональная камера, дрейфовая камера, полупроводниковый </a:t>
            </a:r>
            <a:r>
              <a:rPr lang="ru-RU" altLang="ru-RU" sz="2200" b="1" dirty="0" err="1">
                <a:solidFill>
                  <a:srgbClr val="2D2D8A"/>
                </a:solidFill>
              </a:rPr>
              <a:t>микростриповый</a:t>
            </a:r>
            <a:r>
              <a:rPr lang="ru-RU" altLang="ru-RU" sz="2200" b="1" dirty="0">
                <a:solidFill>
                  <a:srgbClr val="2D2D8A"/>
                </a:solidFill>
              </a:rPr>
              <a:t> детектор и некоторые другие).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74FD564-8297-DADE-8C81-E99126F196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4F1A76E-830F-4EA0-AD71-EE3C3D7EE5D9}" type="slidenum">
              <a:rPr lang="en-US" altLang="ru-RU" smtClean="0"/>
              <a:pPr>
                <a:defRPr/>
              </a:pPr>
              <a:t>25</a:t>
            </a:fld>
            <a:endParaRPr lang="en-US" altLang="ru-RU"/>
          </a:p>
        </p:txBody>
      </p:sp>
    </p:spTree>
    <p:extLst>
      <p:ext uri="{BB962C8B-B14F-4D97-AF65-F5344CB8AC3E}">
        <p14:creationId xmlns:p14="http://schemas.microsoft.com/office/powerpoint/2010/main" val="19567047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02870"/>
            <a:ext cx="7772400" cy="838200"/>
          </a:xfrm>
        </p:spPr>
        <p:txBody>
          <a:bodyPr/>
          <a:lstStyle/>
          <a:p>
            <a:pPr eaLnBrk="1" hangingPunct="1"/>
            <a:r>
              <a:rPr lang="ru-RU" altLang="ru-RU" sz="2800" b="1" dirty="0">
                <a:solidFill>
                  <a:srgbClr val="FF0000"/>
                </a:solidFill>
              </a:rPr>
              <a:t>Ядерные фотоэмульсии</a:t>
            </a:r>
          </a:p>
        </p:txBody>
      </p:sp>
      <p:sp>
        <p:nvSpPr>
          <p:cNvPr id="61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990600"/>
            <a:ext cx="8305800" cy="5486400"/>
          </a:xfrm>
        </p:spPr>
        <p:txBody>
          <a:bodyPr/>
          <a:lstStyle/>
          <a:p>
            <a:pPr algn="just" eaLnBrk="1" hangingPunct="1">
              <a:lnSpc>
                <a:spcPct val="80000"/>
              </a:lnSpc>
              <a:buFont typeface="Wingdings" panose="05000000000000000000" pitchFamily="2" charset="2"/>
              <a:buChar char="Ø"/>
            </a:pPr>
            <a:r>
              <a:rPr lang="ru-RU" altLang="ru-RU" sz="1900" b="1" dirty="0">
                <a:solidFill>
                  <a:srgbClr val="2D2D8A"/>
                </a:solidFill>
              </a:rPr>
              <a:t>Впервые с возможностью регистрации ядерных излучений фотографическим методом столкнулся А. Беккерель, открывший в 1896 г. с помощью фотопластинок радиоактивность урана. </a:t>
            </a:r>
            <a:endParaRPr lang="en-US" altLang="ru-RU" sz="1900" b="1" dirty="0">
              <a:solidFill>
                <a:srgbClr val="2D2D8A"/>
              </a:solidFill>
            </a:endParaRPr>
          </a:p>
          <a:p>
            <a:pPr algn="just" eaLnBrk="1" hangingPunct="1">
              <a:lnSpc>
                <a:spcPct val="80000"/>
              </a:lnSpc>
              <a:buFont typeface="Wingdings" panose="05000000000000000000" pitchFamily="2" charset="2"/>
              <a:buChar char="Ø"/>
            </a:pPr>
            <a:r>
              <a:rPr lang="ru-RU" altLang="ru-RU" sz="1900" b="1" dirty="0">
                <a:solidFill>
                  <a:srgbClr val="2D2D8A"/>
                </a:solidFill>
              </a:rPr>
              <a:t>В практику субатомных исследований этот метод вошёл в конце сороковых годов прошлого века после создания специальных </a:t>
            </a:r>
            <a:r>
              <a:rPr lang="ru-RU" altLang="ru-RU" sz="1900" b="1" dirty="0">
                <a:solidFill>
                  <a:srgbClr val="FF0000"/>
                </a:solidFill>
              </a:rPr>
              <a:t>фотопластинок с толстым эмульсионным слоем</a:t>
            </a:r>
            <a:r>
              <a:rPr lang="ru-RU" altLang="ru-RU" sz="1900" b="1" dirty="0">
                <a:solidFill>
                  <a:srgbClr val="2D2D8A"/>
                </a:solidFill>
              </a:rPr>
              <a:t> (эта работа была отмечена Нобелевской премией).</a:t>
            </a:r>
          </a:p>
          <a:p>
            <a:pPr algn="just" eaLnBrk="1" hangingPunct="1">
              <a:lnSpc>
                <a:spcPct val="80000"/>
              </a:lnSpc>
              <a:buFont typeface="Wingdings" panose="05000000000000000000" pitchFamily="2" charset="2"/>
              <a:buChar char="Ø"/>
            </a:pPr>
            <a:r>
              <a:rPr lang="ru-RU" altLang="ru-RU" sz="1900" b="1" dirty="0">
                <a:solidFill>
                  <a:srgbClr val="2D2D8A"/>
                </a:solidFill>
              </a:rPr>
              <a:t>Ядерные эмульсии, как и обычные светочувствительные, состоят из желатина и взвешенных частиц кристаллического бромистого серебра (</a:t>
            </a:r>
            <a:r>
              <a:rPr lang="ru-RU" altLang="ru-RU" sz="1900" b="1" dirty="0" err="1">
                <a:solidFill>
                  <a:srgbClr val="FF0000"/>
                </a:solidFill>
              </a:rPr>
              <a:t>AgBr</a:t>
            </a:r>
            <a:r>
              <a:rPr lang="ru-RU" altLang="ru-RU" sz="1900" b="1" dirty="0">
                <a:solidFill>
                  <a:srgbClr val="2D2D8A"/>
                </a:solidFill>
              </a:rPr>
              <a:t> – 80%) размером до 0.3 мкм, но в отличие от последних имеют существенно большую толщину - до 1200 микрон (толщина обычных эмульсий 10 мкм). </a:t>
            </a:r>
          </a:p>
          <a:p>
            <a:pPr algn="just" eaLnBrk="1" hangingPunct="1">
              <a:lnSpc>
                <a:spcPct val="80000"/>
              </a:lnSpc>
              <a:buFont typeface="Wingdings" panose="05000000000000000000" pitchFamily="2" charset="2"/>
              <a:buChar char="Ø"/>
            </a:pPr>
            <a:r>
              <a:rPr lang="ru-RU" altLang="ru-RU" sz="1900" b="1" dirty="0">
                <a:solidFill>
                  <a:srgbClr val="2D2D8A"/>
                </a:solidFill>
              </a:rPr>
              <a:t>Заряженные частицы, проходя через слой эмульсии, ионизуют атомы, лежащие на их пути. В результате </a:t>
            </a:r>
            <a:r>
              <a:rPr lang="ru-RU" altLang="ru-RU" sz="1900" b="1" dirty="0">
                <a:solidFill>
                  <a:srgbClr val="FF0000"/>
                </a:solidFill>
              </a:rPr>
              <a:t>происходит разложение бромистого серебра и образование центров скрытого изображения</a:t>
            </a:r>
            <a:r>
              <a:rPr lang="ru-RU" altLang="ru-RU" sz="1900" b="1" dirty="0">
                <a:solidFill>
                  <a:srgbClr val="2D2D8A"/>
                </a:solidFill>
              </a:rPr>
              <a:t>. </a:t>
            </a:r>
          </a:p>
          <a:p>
            <a:pPr algn="just" eaLnBrk="1" hangingPunct="1">
              <a:lnSpc>
                <a:spcPct val="80000"/>
              </a:lnSpc>
              <a:buFont typeface="Wingdings" panose="05000000000000000000" pitchFamily="2" charset="2"/>
              <a:buChar char="Ø"/>
            </a:pPr>
            <a:r>
              <a:rPr lang="ru-RU" altLang="ru-RU" sz="1900" b="1" dirty="0">
                <a:solidFill>
                  <a:srgbClr val="2D2D8A"/>
                </a:solidFill>
              </a:rPr>
              <a:t>При последующей проявке в эмульсии образуются мельчайшие зёрна металлического серебра размером до  1 мкм, которые наблюдаются под микроскопом в виде точек различной жирности. </a:t>
            </a:r>
          </a:p>
          <a:p>
            <a:pPr algn="just" eaLnBrk="1" hangingPunct="1">
              <a:lnSpc>
                <a:spcPct val="80000"/>
              </a:lnSpc>
              <a:buFont typeface="Wingdings" panose="05000000000000000000" pitchFamily="2" charset="2"/>
              <a:buChar char="Ø"/>
            </a:pPr>
            <a:r>
              <a:rPr lang="ru-RU" altLang="ru-RU" sz="1900" b="1" dirty="0">
                <a:solidFill>
                  <a:srgbClr val="2D2D8A"/>
                </a:solidFill>
              </a:rPr>
              <a:t>След частицы имеет вид цепочки таких точек со средним расстоянием между ними, не превышающим 5 мкм. </a:t>
            </a:r>
          </a:p>
          <a:p>
            <a:pPr algn="just" eaLnBrk="1" hangingPunct="1">
              <a:lnSpc>
                <a:spcPct val="80000"/>
              </a:lnSpc>
              <a:buFont typeface="Wingdings" panose="05000000000000000000" pitchFamily="2" charset="2"/>
              <a:buChar char="Ø"/>
            </a:pPr>
            <a:r>
              <a:rPr lang="ru-RU" altLang="ru-RU" sz="1900" b="1" dirty="0">
                <a:solidFill>
                  <a:srgbClr val="2D2D8A"/>
                </a:solidFill>
              </a:rPr>
              <a:t>По характеру этого следа (концентрации точек и отклонению от прямолинейности) можно идентифицировать тип частицы.</a:t>
            </a:r>
            <a:r>
              <a:rPr lang="ru-RU" altLang="ru-RU" sz="1900" dirty="0">
                <a:solidFill>
                  <a:srgbClr val="2D2D8A"/>
                </a:solidFill>
              </a:rPr>
              <a:t>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E6588B0-1AC6-9FAE-5A30-C72D23325E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4F1A76E-830F-4EA0-AD71-EE3C3D7EE5D9}" type="slidenum">
              <a:rPr lang="en-US" altLang="ru-RU" smtClean="0"/>
              <a:pPr>
                <a:defRPr/>
              </a:pPr>
              <a:t>26</a:t>
            </a:fld>
            <a:endParaRPr lang="en-US" altLang="ru-RU"/>
          </a:p>
        </p:txBody>
      </p:sp>
    </p:spTree>
    <p:extLst>
      <p:ext uri="{BB962C8B-B14F-4D97-AF65-F5344CB8AC3E}">
        <p14:creationId xmlns:p14="http://schemas.microsoft.com/office/powerpoint/2010/main" val="42572580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F4AF018-C141-B153-3A32-DA7228760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83185"/>
            <a:ext cx="7772400" cy="660400"/>
          </a:xfrm>
        </p:spPr>
        <p:txBody>
          <a:bodyPr/>
          <a:lstStyle/>
          <a:p>
            <a:r>
              <a:rPr lang="ru-RU" altLang="ru-RU" sz="3200" b="1" dirty="0">
                <a:solidFill>
                  <a:srgbClr val="FF0000"/>
                </a:solidFill>
              </a:rPr>
              <a:t>Ядерные фотоэмульсии</a:t>
            </a:r>
          </a:p>
        </p:txBody>
      </p:sp>
      <p:pic>
        <p:nvPicPr>
          <p:cNvPr id="3074" name="Picture 2" descr="undefined">
            <a:extLst>
              <a:ext uri="{FF2B5EF4-FFF2-40B4-BE49-F238E27FC236}">
                <a16:creationId xmlns:a16="http://schemas.microsoft.com/office/drawing/2014/main" id="{4FE7622F-B7AC-8D2A-2DBA-E65C101AF5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4501064"/>
            <a:ext cx="7162800" cy="2263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undefined">
            <a:extLst>
              <a:ext uri="{FF2B5EF4-FFF2-40B4-BE49-F238E27FC236}">
                <a16:creationId xmlns:a16="http://schemas.microsoft.com/office/drawing/2014/main" id="{C2081D0A-ABA9-C1C8-6AC7-825DC4F79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833094"/>
            <a:ext cx="3667167" cy="34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88991EB-E057-049F-330A-00A5D3DB9B7A}"/>
              </a:ext>
            </a:extLst>
          </p:cNvPr>
          <p:cNvSpPr txBox="1"/>
          <p:nvPr/>
        </p:nvSpPr>
        <p:spPr>
          <a:xfrm>
            <a:off x="4191000" y="3352800"/>
            <a:ext cx="181673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b="1" i="0" u="none" strike="noStrike" dirty="0">
                <a:solidFill>
                  <a:srgbClr val="202122"/>
                </a:solidFill>
                <a:effectLst/>
                <a:cs typeface="Times New Roman" panose="02020603050405020304" pitchFamily="18" charset="0"/>
              </a:rPr>
              <a:t>K meson decay in Nuclear Emulsion</a:t>
            </a:r>
            <a:endParaRPr lang="en-RU" sz="1200" b="1" dirty="0"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BE7419E-C5BE-FC53-D0FE-17E93A8E70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250" y="743585"/>
            <a:ext cx="2571750" cy="3757479"/>
          </a:xfrm>
          <a:prstGeom prst="rect">
            <a:avLst/>
          </a:prstGeom>
        </p:spPr>
      </p:pic>
      <p:pic>
        <p:nvPicPr>
          <p:cNvPr id="7171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53" t="6962" r="2537"/>
          <a:stretch/>
        </p:blipFill>
        <p:spPr bwMode="auto">
          <a:xfrm>
            <a:off x="19050" y="847049"/>
            <a:ext cx="2724150" cy="34292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1427FF2-C477-AB0D-D974-F512F6D665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4F1A76E-830F-4EA0-AD71-EE3C3D7EE5D9}" type="slidenum">
              <a:rPr lang="en-US" altLang="ru-RU" smtClean="0"/>
              <a:pPr>
                <a:defRPr/>
              </a:pPr>
              <a:t>27</a:t>
            </a:fld>
            <a:endParaRPr lang="en-US" altLang="ru-RU"/>
          </a:p>
        </p:txBody>
      </p:sp>
    </p:spTree>
    <p:extLst>
      <p:ext uri="{BB962C8B-B14F-4D97-AF65-F5344CB8AC3E}">
        <p14:creationId xmlns:p14="http://schemas.microsoft.com/office/powerpoint/2010/main" val="8493665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6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49251" y="3890240"/>
            <a:ext cx="7045497" cy="2915477"/>
          </a:xfrm>
          <a:noFill/>
        </p:spPr>
      </p:pic>
      <p:pic>
        <p:nvPicPr>
          <p:cNvPr id="8195" name="Picture 7"/>
          <p:cNvPicPr>
            <a:picLocks noChangeAspect="1" noChangeArrowheads="1"/>
          </p:cNvPicPr>
          <p:nvPr/>
        </p:nvPicPr>
        <p:blipFill>
          <a:blip r:embed="rId3">
            <a:lum bright="-18000" contras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04759"/>
            <a:ext cx="5033137" cy="24480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6" name="Text Box 8"/>
          <p:cNvSpPr txBox="1">
            <a:spLocks noChangeArrowheads="1"/>
          </p:cNvSpPr>
          <p:nvPr/>
        </p:nvSpPr>
        <p:spPr bwMode="auto">
          <a:xfrm>
            <a:off x="1711705" y="3465444"/>
            <a:ext cx="804863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ru-RU" sz="1800" b="1" dirty="0">
                <a:solidFill>
                  <a:srgbClr val="003399"/>
                </a:solidFill>
              </a:rPr>
              <a:t>Z </a:t>
            </a:r>
            <a:r>
              <a:rPr lang="en-US" altLang="ru-RU" sz="1800" b="1" dirty="0">
                <a:solidFill>
                  <a:srgbClr val="003399"/>
                </a:solidFill>
                <a:cs typeface="Times New Roman" panose="02020603050405020304" pitchFamily="18" charset="0"/>
              </a:rPr>
              <a:t>≈ 26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F6DA712-EC91-C653-3829-D00443238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4F1A76E-830F-4EA0-AD71-EE3C3D7EE5D9}" type="slidenum">
              <a:rPr lang="en-US" altLang="ru-RU" smtClean="0"/>
              <a:pPr>
                <a:defRPr/>
              </a:pPr>
              <a:t>28</a:t>
            </a:fld>
            <a:endParaRPr lang="en-US" altLang="ru-RU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3E7801EC-8ACA-524B-03ED-088AE2D654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lum bright="-12000" contras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914400"/>
            <a:ext cx="3872948" cy="24480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2">
            <a:extLst>
              <a:ext uri="{FF2B5EF4-FFF2-40B4-BE49-F238E27FC236}">
                <a16:creationId xmlns:a16="http://schemas.microsoft.com/office/drawing/2014/main" id="{1A3A341F-8AAD-2134-A28F-487E7BD5AA1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427256" y="3465443"/>
            <a:ext cx="3229235" cy="366714"/>
          </a:xfrm>
        </p:spPr>
        <p:txBody>
          <a:bodyPr/>
          <a:lstStyle/>
          <a:p>
            <a:r>
              <a:rPr lang="ru-RU" altLang="ru-RU" sz="2200" b="1" dirty="0">
                <a:solidFill>
                  <a:srgbClr val="2D2D8A"/>
                </a:solidFill>
              </a:rPr>
              <a:t>Треки от СТЭ</a:t>
            </a:r>
            <a:r>
              <a:rPr lang="en-US" altLang="ru-RU" sz="2200" b="1" dirty="0">
                <a:solidFill>
                  <a:srgbClr val="2D2D8A"/>
                </a:solidFill>
              </a:rPr>
              <a:t>?</a:t>
            </a:r>
            <a:endParaRPr lang="ru-RU" altLang="ru-RU" sz="2200" b="1" dirty="0">
              <a:solidFill>
                <a:srgbClr val="2D2D8A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6D00002-E3CC-062A-9A96-60C1CCC33488}"/>
              </a:ext>
            </a:extLst>
          </p:cNvPr>
          <p:cNvSpPr txBox="1">
            <a:spLocks/>
          </p:cNvSpPr>
          <p:nvPr/>
        </p:nvSpPr>
        <p:spPr bwMode="auto">
          <a:xfrm>
            <a:off x="685800" y="83185"/>
            <a:ext cx="7772400" cy="66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ru-RU" altLang="ru-RU" sz="3200" b="1" kern="0">
                <a:solidFill>
                  <a:srgbClr val="FF0000"/>
                </a:solidFill>
              </a:rPr>
              <a:t>Ядерные фотоэмульсии</a:t>
            </a:r>
            <a:endParaRPr lang="ru-RU" altLang="ru-RU" sz="3200" b="1" kern="0" dirty="0">
              <a:solidFill>
                <a:srgbClr val="FF0000"/>
              </a:solidFill>
            </a:endParaRPr>
          </a:p>
        </p:txBody>
      </p:sp>
      <p:sp>
        <p:nvSpPr>
          <p:cNvPr id="7" name="Text Box 9">
            <a:extLst>
              <a:ext uri="{FF2B5EF4-FFF2-40B4-BE49-F238E27FC236}">
                <a16:creationId xmlns:a16="http://schemas.microsoft.com/office/drawing/2014/main" id="{E163D94D-3DDA-8C08-7766-8E46042F9F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81893" y="3465443"/>
            <a:ext cx="1163637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ru-RU" sz="1800" b="1" dirty="0">
                <a:solidFill>
                  <a:srgbClr val="003399"/>
                </a:solidFill>
              </a:rPr>
              <a:t>Z = 90 </a:t>
            </a:r>
            <a:r>
              <a:rPr lang="en-US" altLang="ru-RU" sz="1800" b="1" dirty="0">
                <a:solidFill>
                  <a:srgbClr val="003399"/>
                </a:solidFill>
                <a:cs typeface="Times New Roman" panose="02020603050405020304" pitchFamily="18" charset="0"/>
              </a:rPr>
              <a:t>± 4</a:t>
            </a:r>
          </a:p>
        </p:txBody>
      </p:sp>
    </p:spTree>
    <p:extLst>
      <p:ext uri="{BB962C8B-B14F-4D97-AF65-F5344CB8AC3E}">
        <p14:creationId xmlns:p14="http://schemas.microsoft.com/office/powerpoint/2010/main" val="23402249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>
          <a:xfrm>
            <a:off x="685800" y="228600"/>
            <a:ext cx="7772400" cy="660400"/>
          </a:xfrm>
        </p:spPr>
        <p:txBody>
          <a:bodyPr/>
          <a:lstStyle/>
          <a:p>
            <a:r>
              <a:rPr lang="ru-RU" altLang="ru-RU" sz="3200" b="1" dirty="0">
                <a:solidFill>
                  <a:srgbClr val="FF0000"/>
                </a:solidFill>
              </a:rPr>
              <a:t>Эмульсионная камера</a:t>
            </a:r>
          </a:p>
        </p:txBody>
      </p:sp>
      <p:pic>
        <p:nvPicPr>
          <p:cNvPr id="10243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32410" y="908050"/>
            <a:ext cx="4495800" cy="5645150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24C5682-2A53-306D-7B58-378FDBAC0074}"/>
              </a:ext>
            </a:extLst>
          </p:cNvPr>
          <p:cNvSpPr txBox="1"/>
          <p:nvPr/>
        </p:nvSpPr>
        <p:spPr>
          <a:xfrm>
            <a:off x="4933950" y="1066800"/>
            <a:ext cx="3958590" cy="55861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RU" sz="1700" b="1" dirty="0">
                <a:solidFill>
                  <a:srgbClr val="2D2D8A"/>
                </a:solidFill>
              </a:rPr>
              <a:t>В отличие от фотопластинки, где на большой длине могут быть просмотрены только горизонтальные следы, а все наклонные выходят за пределы эмульсионного слоя, </a:t>
            </a:r>
            <a:r>
              <a:rPr lang="en-RU" sz="1700" b="1" dirty="0">
                <a:solidFill>
                  <a:srgbClr val="FF0000"/>
                </a:solidFill>
              </a:rPr>
              <a:t>в эмульсионной камере наклонные следы, выйдя из данного слоя, продолжаются в соседнем, затем в следующем и т. д., пока частица не остановится или не выйдет за пределы эмульсионной камеры.</a:t>
            </a:r>
            <a:r>
              <a:rPr lang="en-RU" sz="1700" b="1" dirty="0">
                <a:solidFill>
                  <a:srgbClr val="2D2D8A"/>
                </a:solidFill>
              </a:rPr>
              <a:t> Для того чтобы можно было быстро находить продолжения следов в соседних эмульсионных слоях, на все слои перед разборкой эмульсионной камеры наносится (при помощи рентгеновских лучей или оптическим методом) единая координатная прямоугольная сетка с расстояниями между линиями в несколько миллиметров.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B169694-8BEB-D8B5-F651-EFA48F70C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4F1A76E-830F-4EA0-AD71-EE3C3D7EE5D9}" type="slidenum">
              <a:rPr lang="en-US" altLang="ru-RU" smtClean="0"/>
              <a:pPr>
                <a:defRPr/>
              </a:pPr>
              <a:t>29</a:t>
            </a:fld>
            <a:endParaRPr lang="en-US" altLang="ru-RU"/>
          </a:p>
        </p:txBody>
      </p:sp>
    </p:spTree>
    <p:extLst>
      <p:ext uri="{BB962C8B-B14F-4D97-AF65-F5344CB8AC3E}">
        <p14:creationId xmlns:p14="http://schemas.microsoft.com/office/powerpoint/2010/main" val="28799837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1143000"/>
          </a:xfrm>
        </p:spPr>
        <p:txBody>
          <a:bodyPr/>
          <a:lstStyle/>
          <a:p>
            <a:r>
              <a:rPr lang="ru-RU" altLang="ru-RU" sz="3600" b="1" dirty="0">
                <a:solidFill>
                  <a:srgbClr val="FF0000"/>
                </a:solidFill>
              </a:rPr>
              <a:t>Нобелевские премии по физике за разработку детекторов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7150" y="1447800"/>
            <a:ext cx="5715000" cy="5105400"/>
          </a:xfrm>
        </p:spPr>
        <p:txBody>
          <a:bodyPr/>
          <a:lstStyle/>
          <a:p>
            <a:pPr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altLang="ru-RU" sz="2400" b="1" dirty="0">
                <a:solidFill>
                  <a:srgbClr val="2D2D8A"/>
                </a:solidFill>
              </a:rPr>
              <a:t>1927</a:t>
            </a:r>
            <a:r>
              <a:rPr lang="ru-RU" altLang="ru-RU" sz="2400" b="1" dirty="0">
                <a:solidFill>
                  <a:srgbClr val="2D2D8A"/>
                </a:solidFill>
              </a:rPr>
              <a:t> г.,</a:t>
            </a:r>
            <a:r>
              <a:rPr lang="en-US" altLang="ru-RU" sz="2400" b="1" dirty="0">
                <a:solidFill>
                  <a:srgbClr val="2D2D8A"/>
                </a:solidFill>
              </a:rPr>
              <a:t> </a:t>
            </a:r>
            <a:r>
              <a:rPr lang="ru-RU" altLang="ru-RU" sz="2400" b="1" dirty="0">
                <a:solidFill>
                  <a:srgbClr val="2D2D8A"/>
                </a:solidFill>
              </a:rPr>
              <a:t>Ч. Вильсон –</a:t>
            </a:r>
            <a:r>
              <a:rPr lang="en-US" altLang="ru-RU" sz="2400" b="1" dirty="0">
                <a:solidFill>
                  <a:srgbClr val="2D2D8A"/>
                </a:solidFill>
              </a:rPr>
              <a:t> </a:t>
            </a:r>
            <a:r>
              <a:rPr lang="ru-RU" altLang="ru-RU" sz="2400" b="1" dirty="0">
                <a:solidFill>
                  <a:srgbClr val="2D2D8A"/>
                </a:solidFill>
              </a:rPr>
              <a:t>за открытие метода, делающего видимыми траектории заряженных частиц, с помощью конденсации пара.</a:t>
            </a:r>
          </a:p>
          <a:p>
            <a:pPr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ru-RU" altLang="ru-RU" sz="2400" b="1" dirty="0">
                <a:solidFill>
                  <a:srgbClr val="2D2D8A"/>
                </a:solidFill>
              </a:rPr>
              <a:t>1948 г., П. </a:t>
            </a:r>
            <a:r>
              <a:rPr lang="ru-RU" altLang="ru-RU" sz="2400" b="1" dirty="0" err="1">
                <a:solidFill>
                  <a:srgbClr val="2D2D8A"/>
                </a:solidFill>
              </a:rPr>
              <a:t>Блэкетт</a:t>
            </a:r>
            <a:r>
              <a:rPr lang="ru-RU" altLang="ru-RU" sz="2400" b="1" dirty="0">
                <a:solidFill>
                  <a:srgbClr val="2D2D8A"/>
                </a:solidFill>
              </a:rPr>
              <a:t> – за создание метода камеры Вильсона и открытия с его помощью в области ядерной физики и космических лучей. </a:t>
            </a:r>
          </a:p>
          <a:p>
            <a:pPr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ru-RU" altLang="ru-RU" sz="2400" b="1" dirty="0">
                <a:solidFill>
                  <a:srgbClr val="2D2D8A"/>
                </a:solidFill>
              </a:rPr>
              <a:t>1950 г., С. Пауэлл – за создание фотографического метода и открытий, связанных с мезонами, сделанным с помощью этого метода.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0D8698-142E-8E9C-B16E-70D96D4DB8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6728" y="1447799"/>
            <a:ext cx="2070122" cy="1528477"/>
          </a:xfrm>
          <a:prstGeom prst="rect">
            <a:avLst/>
          </a:prstGeom>
        </p:spPr>
      </p:pic>
      <p:pic>
        <p:nvPicPr>
          <p:cNvPr id="3074" name="Picture 2" descr="undefined">
            <a:extLst>
              <a:ext uri="{FF2B5EF4-FFF2-40B4-BE49-F238E27FC236}">
                <a16:creationId xmlns:a16="http://schemas.microsoft.com/office/drawing/2014/main" id="{6A5B6265-97C8-4C86-1806-D038CB45B9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3458" y="1447801"/>
            <a:ext cx="1080742" cy="1528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4A2D0001-A862-6A51-6C9D-C7B408ADC8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3458" y="3128675"/>
            <a:ext cx="1081238" cy="1528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CA214D4-DE5B-2EC2-303C-78ABBA9492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5883" y="3128675"/>
            <a:ext cx="1422318" cy="1512597"/>
          </a:xfrm>
          <a:prstGeom prst="rect">
            <a:avLst/>
          </a:prstGeom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521A8047-F268-E880-8B29-E9B4BFFF4D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3458" y="4809549"/>
            <a:ext cx="1080742" cy="1530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7398B95-F99A-833A-2ED7-B7F2F2F191F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5883" y="4793671"/>
            <a:ext cx="1193717" cy="1950255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7B6BAE8-0669-8892-DC40-AE9295893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4F1A76E-830F-4EA0-AD71-EE3C3D7EE5D9}" type="slidenum">
              <a:rPr lang="en-US" altLang="ru-RU" smtClean="0"/>
              <a:pPr>
                <a:defRPr/>
              </a:pPr>
              <a:t>3</a:t>
            </a:fld>
            <a:endParaRPr lang="en-US" altLang="ru-RU"/>
          </a:p>
        </p:txBody>
      </p:sp>
    </p:spTree>
    <p:extLst>
      <p:ext uri="{BB962C8B-B14F-4D97-AF65-F5344CB8AC3E}">
        <p14:creationId xmlns:p14="http://schemas.microsoft.com/office/powerpoint/2010/main" val="23142849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7037" y="62010"/>
            <a:ext cx="5749925" cy="1819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7" name="Picture 5"/>
          <p:cNvPicPr>
            <a:picLocks noChangeAspect="1" noChangeArrowheads="1"/>
          </p:cNvPicPr>
          <p:nvPr/>
        </p:nvPicPr>
        <p:blipFill>
          <a:blip r:embed="rId3">
            <a:lum bright="-24000" contras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468" y="1955716"/>
            <a:ext cx="3639011" cy="48402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88" name="Picture 6" descr="Treck 110-3"/>
          <p:cNvPicPr>
            <a:picLocks noChangeAspect="1" noChangeArrowheads="1"/>
          </p:cNvPicPr>
          <p:nvPr/>
        </p:nvPicPr>
        <p:blipFill>
          <a:blip r:embed="rId4">
            <a:lum bright="10000" contrast="-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4352" y="1955717"/>
            <a:ext cx="4596726" cy="3134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 descr="Meteorite that fell in China : r/interestingasfuck">
            <a:extLst>
              <a:ext uri="{FF2B5EF4-FFF2-40B4-BE49-F238E27FC236}">
                <a16:creationId xmlns:a16="http://schemas.microsoft.com/office/drawing/2014/main" id="{FC16F750-9959-71C1-6933-B91989C538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6891" y="5160657"/>
            <a:ext cx="1750071" cy="1637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Bright green olivine from Pakistan, showing chisel termination and silky luster">
            <a:extLst>
              <a:ext uri="{FF2B5EF4-FFF2-40B4-BE49-F238E27FC236}">
                <a16:creationId xmlns:a16="http://schemas.microsoft.com/office/drawing/2014/main" id="{92C4B6F6-874B-333B-3FBA-A1F431A073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4352" y="5158497"/>
            <a:ext cx="1524000" cy="1641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Olivine basalt from the Moon, collected in 1971 by the crew of Apollo 15">
            <a:extLst>
              <a:ext uri="{FF2B5EF4-FFF2-40B4-BE49-F238E27FC236}">
                <a16:creationId xmlns:a16="http://schemas.microsoft.com/office/drawing/2014/main" id="{CDC9BCDD-B331-2D50-8526-89398233BB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28" t="11111" r="27293" b="10000"/>
          <a:stretch/>
        </p:blipFill>
        <p:spPr bwMode="auto">
          <a:xfrm>
            <a:off x="7555501" y="5162817"/>
            <a:ext cx="1105577" cy="1635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029ABCB-691F-1203-CBFD-ECD33AF4F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64817" y="6400800"/>
            <a:ext cx="609600" cy="304800"/>
          </a:xfrm>
        </p:spPr>
        <p:txBody>
          <a:bodyPr/>
          <a:lstStyle/>
          <a:p>
            <a:pPr>
              <a:defRPr/>
            </a:pPr>
            <a:fld id="{C4F1A76E-830F-4EA0-AD71-EE3C3D7EE5D9}" type="slidenum">
              <a:rPr lang="en-US" altLang="ru-RU" smtClean="0"/>
              <a:pPr>
                <a:defRPr/>
              </a:pPr>
              <a:t>30</a:t>
            </a:fld>
            <a:endParaRPr lang="en-US" altLang="ru-RU" dirty="0"/>
          </a:p>
        </p:txBody>
      </p:sp>
    </p:spTree>
    <p:extLst>
      <p:ext uri="{BB962C8B-B14F-4D97-AF65-F5344CB8AC3E}">
        <p14:creationId xmlns:p14="http://schemas.microsoft.com/office/powerpoint/2010/main" val="23691422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>
          <a:xfrm>
            <a:off x="697230" y="36562"/>
            <a:ext cx="7772400" cy="660400"/>
          </a:xfrm>
        </p:spPr>
        <p:txBody>
          <a:bodyPr/>
          <a:lstStyle/>
          <a:p>
            <a:r>
              <a:rPr lang="ru-RU" altLang="ru-RU" sz="3200" b="1" dirty="0">
                <a:solidFill>
                  <a:srgbClr val="FF0000"/>
                </a:solidFill>
              </a:rPr>
              <a:t>Камера Вильсона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24C5682-2A53-306D-7B58-378FDBAC0074}"/>
              </a:ext>
            </a:extLst>
          </p:cNvPr>
          <p:cNvSpPr txBox="1"/>
          <p:nvPr/>
        </p:nvSpPr>
        <p:spPr>
          <a:xfrm>
            <a:off x="240030" y="733974"/>
            <a:ext cx="8663940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400" b="1" dirty="0">
                <a:solidFill>
                  <a:srgbClr val="2D2D8A"/>
                </a:solidFill>
                <a:cs typeface="Times New Roman" panose="02020603050405020304" pitchFamily="18" charset="0"/>
              </a:rPr>
              <a:t>Треки </a:t>
            </a:r>
            <a:r>
              <a:rPr lang="ru-RU" sz="1400" b="1" i="0" u="none" strike="noStrike" dirty="0">
                <a:solidFill>
                  <a:srgbClr val="2D2D8A"/>
                </a:solidFill>
                <a:effectLst/>
                <a:cs typeface="Times New Roman" panose="02020603050405020304" pitchFamily="18" charset="0"/>
              </a:rPr>
              <a:t>заряженных частиц становятся видимыми благодаря </a:t>
            </a:r>
            <a:r>
              <a:rPr lang="ru-RU" sz="1400" b="1" i="0" u="none" strike="noStrike" dirty="0">
                <a:solidFill>
                  <a:srgbClr val="FF0000"/>
                </a:solidFill>
                <a:effectLst/>
                <a:cs typeface="Times New Roman" panose="02020603050405020304" pitchFamily="18" charset="0"/>
              </a:rPr>
              <a:t>конденсации перенасыщенного пара на ионах газа, образованных заряженной частицей</a:t>
            </a:r>
            <a:r>
              <a:rPr lang="ru-RU" sz="1400" b="1" i="0" u="none" strike="noStrike" dirty="0">
                <a:solidFill>
                  <a:srgbClr val="2D2D8A"/>
                </a:solidFill>
                <a:effectLst/>
                <a:cs typeface="Times New Roman" panose="02020603050405020304" pitchFamily="18" charset="0"/>
              </a:rPr>
              <a:t>. На ионах образуются капли жидкости, которые вырастают до размеров достаточных для наблюдения (10</a:t>
            </a:r>
            <a:r>
              <a:rPr lang="ru-RU" sz="1400" b="1" i="0" u="none" strike="noStrike" baseline="30000" dirty="0">
                <a:solidFill>
                  <a:srgbClr val="2D2D8A"/>
                </a:solidFill>
                <a:effectLst/>
                <a:cs typeface="Times New Roman" panose="02020603050405020304" pitchFamily="18" charset="0"/>
              </a:rPr>
              <a:t>-3</a:t>
            </a:r>
            <a:r>
              <a:rPr lang="ru-RU" sz="1400" b="1" i="0" u="none" strike="noStrike" dirty="0">
                <a:solidFill>
                  <a:srgbClr val="2D2D8A"/>
                </a:solidFill>
                <a:effectLst/>
                <a:cs typeface="Times New Roman" panose="02020603050405020304" pitchFamily="18" charset="0"/>
              </a:rPr>
              <a:t>-10</a:t>
            </a:r>
            <a:r>
              <a:rPr lang="ru-RU" sz="1400" b="1" i="0" u="none" strike="noStrike" baseline="30000" dirty="0">
                <a:solidFill>
                  <a:srgbClr val="2D2D8A"/>
                </a:solidFill>
                <a:effectLst/>
                <a:cs typeface="Times New Roman" panose="02020603050405020304" pitchFamily="18" charset="0"/>
              </a:rPr>
              <a:t>-4</a:t>
            </a:r>
            <a:r>
              <a:rPr lang="ru-RU" sz="1400" b="1" i="0" u="none" strike="noStrike" dirty="0">
                <a:solidFill>
                  <a:srgbClr val="2D2D8A"/>
                </a:solidFill>
                <a:effectLst/>
                <a:cs typeface="Times New Roman" panose="02020603050405020304" pitchFamily="18" charset="0"/>
              </a:rPr>
              <a:t> см) и фотографирования при хорошем освещении.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400" b="1" i="0" u="none" strike="noStrike" dirty="0">
                <a:solidFill>
                  <a:srgbClr val="2D2D8A"/>
                </a:solidFill>
                <a:effectLst/>
                <a:cs typeface="Times New Roman" panose="02020603050405020304" pitchFamily="18" charset="0"/>
              </a:rPr>
              <a:t>Пространственное разрешение камеры Вильсона обычно ≈ 0.3 мм. Рабочей средой чаще всего является смесь паров воды и спирта под давлением 0.1-2 атмосферы (водяной пар конденсируется главным образом на отрицательных ионах, пары спирта – на положительных).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400" b="1" i="0" u="none" strike="noStrike" dirty="0">
                <a:solidFill>
                  <a:srgbClr val="FF0000"/>
                </a:solidFill>
                <a:effectLst/>
                <a:cs typeface="Times New Roman" panose="02020603050405020304" pitchFamily="18" charset="0"/>
              </a:rPr>
              <a:t>Перенасыщение достигается быстрым уменьшением давления</a:t>
            </a:r>
            <a:r>
              <a:rPr lang="ru-RU" sz="1400" b="1" i="0" u="none" strike="noStrike" dirty="0">
                <a:solidFill>
                  <a:srgbClr val="2D2D8A"/>
                </a:solidFill>
                <a:effectLst/>
                <a:cs typeface="Times New Roman" panose="02020603050405020304" pitchFamily="18" charset="0"/>
              </a:rPr>
              <a:t> за счёт расширения рабочего объёма.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400" b="1" i="0" u="none" strike="noStrike" dirty="0">
                <a:solidFill>
                  <a:srgbClr val="2D2D8A"/>
                </a:solidFill>
                <a:effectLst/>
                <a:cs typeface="Times New Roman" panose="02020603050405020304" pitchFamily="18" charset="0"/>
              </a:rPr>
              <a:t>Время чувствительности камеры, в течение которого перенасыщение остаётся достаточным для конденсации на ионах, а сам объём приемлемо прозрачным (не перегруженным капельками, в том числе и фоновыми), меняется от сотых долей секунды до нескольких секунд. После этого необходимо очистить рабочий объём камеры и восстановить её чувствительность. Таким образом, камера Вильсона работает в циклическом режиме. Полное время цикла обычно </a:t>
            </a:r>
            <a:r>
              <a:rPr lang="ru-RU" sz="1400" b="1" i="0" u="sng" dirty="0">
                <a:solidFill>
                  <a:srgbClr val="2D2D8A"/>
                </a:solidFill>
                <a:effectLst/>
                <a:cs typeface="Times New Roman" panose="02020603050405020304" pitchFamily="18" charset="0"/>
              </a:rPr>
              <a:t>&gt;</a:t>
            </a:r>
            <a:r>
              <a:rPr lang="ru-RU" sz="1400" b="1" i="0" u="none" strike="noStrike" dirty="0">
                <a:solidFill>
                  <a:srgbClr val="2D2D8A"/>
                </a:solidFill>
                <a:effectLst/>
                <a:cs typeface="Times New Roman" panose="02020603050405020304" pitchFamily="18" charset="0"/>
              </a:rPr>
              <a:t> 1 мин.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400" b="1" i="0" u="none" strike="noStrike" dirty="0">
                <a:solidFill>
                  <a:srgbClr val="2D2D8A"/>
                </a:solidFill>
                <a:effectLst/>
                <a:cs typeface="Times New Roman" panose="02020603050405020304" pitchFamily="18" charset="0"/>
              </a:rPr>
              <a:t>Обычно </a:t>
            </a:r>
            <a:r>
              <a:rPr lang="ru-RU" sz="1400" b="1" i="0" u="none" strike="noStrike" dirty="0">
                <a:solidFill>
                  <a:srgbClr val="FF0000"/>
                </a:solidFill>
                <a:effectLst/>
                <a:cs typeface="Times New Roman" panose="02020603050405020304" pitchFamily="18" charset="0"/>
              </a:rPr>
              <a:t>помещают в магнитное поле</a:t>
            </a:r>
            <a:r>
              <a:rPr lang="ru-RU" sz="1400" b="1" i="0" u="none" strike="noStrike" dirty="0">
                <a:solidFill>
                  <a:srgbClr val="2D2D8A"/>
                </a:solidFill>
                <a:effectLst/>
                <a:cs typeface="Times New Roman" panose="02020603050405020304" pitchFamily="18" charset="0"/>
              </a:rPr>
              <a:t>, в котором траектории заряженных частиц искривляются. </a:t>
            </a:r>
            <a:endParaRPr lang="en-RU" sz="1400" b="1" dirty="0">
              <a:solidFill>
                <a:srgbClr val="2D2D8A"/>
              </a:solidFill>
              <a:cs typeface="Times New Roman" panose="02020603050405020304" pitchFamily="18" charset="0"/>
            </a:endParaRPr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AE906FB5-5AA3-E932-45E8-95BF0C8960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6122" y="4296942"/>
            <a:ext cx="2497859" cy="1954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Cloud Chamber | FZU">
            <a:extLst>
              <a:ext uri="{FF2B5EF4-FFF2-40B4-BE49-F238E27FC236}">
                <a16:creationId xmlns:a16="http://schemas.microsoft.com/office/drawing/2014/main" id="{B1EE7B68-7877-A3A5-6674-E5BED57D8C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4191000"/>
            <a:ext cx="2888973" cy="2166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Seeing with one's own eyes' and speaking to the mind: a history of the Wilson  cloud chamber in the teaching of physics | The British Journal for the  History of Science |">
            <a:extLst>
              <a:ext uri="{FF2B5EF4-FFF2-40B4-BE49-F238E27FC236}">
                <a16:creationId xmlns:a16="http://schemas.microsoft.com/office/drawing/2014/main" id="{BFAA4A15-04CD-7A93-AE80-C333BC6BF0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476" y="4191000"/>
            <a:ext cx="3243338" cy="2166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DB8A2DA-A499-59A6-2C17-498DA1497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4F1A76E-830F-4EA0-AD71-EE3C3D7EE5D9}" type="slidenum">
              <a:rPr lang="en-US" altLang="ru-RU" smtClean="0"/>
              <a:pPr>
                <a:defRPr/>
              </a:pPr>
              <a:t>31</a:t>
            </a:fld>
            <a:endParaRPr lang="en-US" altLang="ru-RU"/>
          </a:p>
        </p:txBody>
      </p:sp>
    </p:spTree>
    <p:extLst>
      <p:ext uri="{BB962C8B-B14F-4D97-AF65-F5344CB8AC3E}">
        <p14:creationId xmlns:p14="http://schemas.microsoft.com/office/powerpoint/2010/main" val="625125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>
          <a:xfrm>
            <a:off x="697230" y="36562"/>
            <a:ext cx="7772400" cy="660400"/>
          </a:xfrm>
        </p:spPr>
        <p:txBody>
          <a:bodyPr/>
          <a:lstStyle/>
          <a:p>
            <a:r>
              <a:rPr lang="ru-RU" altLang="ru-RU" sz="3200" b="1" dirty="0">
                <a:solidFill>
                  <a:srgbClr val="FF0000"/>
                </a:solidFill>
              </a:rPr>
              <a:t>Пузырьковая камера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24C5682-2A53-306D-7B58-378FDBAC0074}"/>
              </a:ext>
            </a:extLst>
          </p:cNvPr>
          <p:cNvSpPr txBox="1"/>
          <p:nvPr/>
        </p:nvSpPr>
        <p:spPr>
          <a:xfrm>
            <a:off x="240030" y="733974"/>
            <a:ext cx="8663940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400" b="1" i="0" u="none" strike="noStrike" dirty="0">
                <a:solidFill>
                  <a:srgbClr val="2D2D8A"/>
                </a:solidFill>
                <a:effectLst/>
                <a:cs typeface="Times New Roman" panose="02020603050405020304" pitchFamily="18" charset="0"/>
              </a:rPr>
              <a:t>В пузырьковой камере используется свойство чистой </a:t>
            </a:r>
            <a:r>
              <a:rPr lang="ru-RU" sz="1400" b="1" i="0" u="none" strike="noStrike" dirty="0">
                <a:solidFill>
                  <a:srgbClr val="FF0000"/>
                </a:solidFill>
                <a:effectLst/>
                <a:cs typeface="Times New Roman" panose="02020603050405020304" pitchFamily="18" charset="0"/>
              </a:rPr>
              <a:t>перегретой жидкости</a:t>
            </a:r>
            <a:r>
              <a:rPr lang="ru-RU" sz="1400" b="1" i="0" u="none" strike="noStrike" dirty="0">
                <a:solidFill>
                  <a:schemeClr val="accent2"/>
                </a:solidFill>
                <a:effectLst/>
                <a:cs typeface="Times New Roman" panose="02020603050405020304" pitchFamily="18" charset="0"/>
              </a:rPr>
              <a:t> </a:t>
            </a:r>
            <a:r>
              <a:rPr lang="ru-RU" sz="1400" b="1" i="0" u="none" strike="noStrike" dirty="0">
                <a:solidFill>
                  <a:srgbClr val="2D2D8A"/>
                </a:solidFill>
                <a:effectLst/>
                <a:cs typeface="Times New Roman" panose="02020603050405020304" pitchFamily="18" charset="0"/>
              </a:rPr>
              <a:t>вскипать (образовывать пузырьки пара) вдоль пути пролёта заряженной частицы. Перегретая жидкость – это жидкость, нагретая до температуры большей температуры кипения для данных условий.</a:t>
            </a:r>
            <a:r>
              <a:rPr lang="ru-RU" sz="1400" b="1" i="0" u="none" strike="noStrike" dirty="0">
                <a:solidFill>
                  <a:schemeClr val="accent2"/>
                </a:solidFill>
                <a:effectLst/>
                <a:cs typeface="Times New Roman" panose="02020603050405020304" pitchFamily="18" charset="0"/>
              </a:rPr>
              <a:t> </a:t>
            </a:r>
            <a:r>
              <a:rPr lang="ru-RU" sz="1400" b="1" i="0" u="none" strike="noStrike" dirty="0">
                <a:solidFill>
                  <a:srgbClr val="FF0000"/>
                </a:solidFill>
                <a:effectLst/>
                <a:cs typeface="Times New Roman" panose="02020603050405020304" pitchFamily="18" charset="0"/>
              </a:rPr>
              <a:t>Вскипание такой жидкости происходит при появлении центров парообразования, например, ионов</a:t>
            </a:r>
            <a:r>
              <a:rPr lang="ru-RU" sz="1400" b="1" i="0" u="none" strike="noStrike" dirty="0">
                <a:solidFill>
                  <a:srgbClr val="2D2D8A"/>
                </a:solidFill>
                <a:effectLst/>
                <a:cs typeface="Times New Roman" panose="02020603050405020304" pitchFamily="18" charset="0"/>
              </a:rPr>
              <a:t>.</a:t>
            </a:r>
            <a:endParaRPr lang="en-US" sz="1400" b="1" i="0" u="none" strike="noStrike" dirty="0">
              <a:solidFill>
                <a:srgbClr val="2D2D8A"/>
              </a:solidFill>
              <a:effectLst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400" b="1" i="0" u="none" strike="noStrike" dirty="0">
                <a:solidFill>
                  <a:srgbClr val="2D2D8A"/>
                </a:solidFill>
                <a:effectLst/>
                <a:cs typeface="Times New Roman" panose="02020603050405020304" pitchFamily="18" charset="0"/>
              </a:rPr>
              <a:t>Перегретое состояние достигается быстрым (5-20 </a:t>
            </a:r>
            <a:r>
              <a:rPr lang="ru-RU" sz="1400" b="1" i="0" u="none" strike="noStrike" dirty="0" err="1">
                <a:solidFill>
                  <a:srgbClr val="2D2D8A"/>
                </a:solidFill>
                <a:effectLst/>
                <a:cs typeface="Times New Roman" panose="02020603050405020304" pitchFamily="18" charset="0"/>
              </a:rPr>
              <a:t>мс</a:t>
            </a:r>
            <a:r>
              <a:rPr lang="ru-RU" sz="1400" b="1" i="0" u="none" strike="noStrike" dirty="0">
                <a:solidFill>
                  <a:srgbClr val="2D2D8A"/>
                </a:solidFill>
                <a:effectLst/>
                <a:cs typeface="Times New Roman" panose="02020603050405020304" pitchFamily="18" charset="0"/>
              </a:rPr>
              <a:t>) уменьшением внешнего давления. На несколько миллисекунд камера становится чувствительной и способна зарегистрировать заряженную частицу. После фотографирования треков давление поднимается до прежней величины, пузырьки “</a:t>
            </a:r>
            <a:r>
              <a:rPr lang="ru-RU" sz="1400" b="1" i="0" u="none" strike="noStrike" dirty="0" err="1">
                <a:solidFill>
                  <a:srgbClr val="2D2D8A"/>
                </a:solidFill>
                <a:effectLst/>
                <a:cs typeface="Times New Roman" panose="02020603050405020304" pitchFamily="18" charset="0"/>
              </a:rPr>
              <a:t>схлопываются</a:t>
            </a:r>
            <a:r>
              <a:rPr lang="ru-RU" sz="1400" b="1" i="0" u="none" strike="noStrike" dirty="0">
                <a:solidFill>
                  <a:srgbClr val="2D2D8A"/>
                </a:solidFill>
                <a:effectLst/>
                <a:cs typeface="Times New Roman" panose="02020603050405020304" pitchFamily="18" charset="0"/>
              </a:rPr>
              <a:t>” и камера вновь готова к работе. </a:t>
            </a:r>
            <a:endParaRPr lang="en-US" sz="1400" b="1" dirty="0">
              <a:solidFill>
                <a:srgbClr val="2D2D8A"/>
              </a:solidFill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400" b="1" i="0" u="none" strike="noStrike" dirty="0">
                <a:solidFill>
                  <a:srgbClr val="2D2D8A"/>
                </a:solidFill>
                <a:effectLst/>
                <a:cs typeface="Times New Roman" panose="02020603050405020304" pitchFamily="18" charset="0"/>
              </a:rPr>
              <a:t>Пузырьковые камеры могут достигать очень больших размеров (до 40 м</a:t>
            </a:r>
            <a:r>
              <a:rPr lang="ru-RU" sz="1400" b="1" i="0" u="none" strike="noStrike" baseline="30000" dirty="0">
                <a:solidFill>
                  <a:srgbClr val="2D2D8A"/>
                </a:solidFill>
                <a:effectLst/>
                <a:cs typeface="Times New Roman" panose="02020603050405020304" pitchFamily="18" charset="0"/>
              </a:rPr>
              <a:t>3</a:t>
            </a:r>
            <a:r>
              <a:rPr lang="ru-RU" sz="1400" b="1" i="0" u="none" strike="noStrike" dirty="0">
                <a:solidFill>
                  <a:srgbClr val="2D2D8A"/>
                </a:solidFill>
                <a:effectLst/>
                <a:cs typeface="Times New Roman" panose="02020603050405020304" pitchFamily="18" charset="0"/>
              </a:rPr>
              <a:t>). Их, как и камеры Вильсона, помещают в магнитное поле. Пространственное разрешение пузырьковых камер</a:t>
            </a:r>
            <a:r>
              <a:rPr lang="en-US" sz="1400" b="1" i="0" u="none" strike="noStrike" dirty="0">
                <a:solidFill>
                  <a:srgbClr val="2D2D8A"/>
                </a:solidFill>
                <a:effectLst/>
                <a:cs typeface="Times New Roman" panose="02020603050405020304" pitchFamily="18" charset="0"/>
              </a:rPr>
              <a:t> ~</a:t>
            </a:r>
            <a:r>
              <a:rPr lang="ru-RU" sz="1400" b="1" i="0" u="none" strike="noStrike" dirty="0">
                <a:solidFill>
                  <a:srgbClr val="2D2D8A"/>
                </a:solidFill>
                <a:effectLst/>
                <a:cs typeface="Times New Roman" panose="02020603050405020304" pitchFamily="18" charset="0"/>
              </a:rPr>
              <a:t>0.1 мм. </a:t>
            </a:r>
            <a:endParaRPr lang="en-US" sz="1400" b="1" i="0" u="none" strike="noStrike" dirty="0">
              <a:solidFill>
                <a:srgbClr val="2D2D8A"/>
              </a:solidFill>
              <a:effectLst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400" b="1" i="0" u="none" strike="noStrike" dirty="0">
                <a:solidFill>
                  <a:srgbClr val="2D2D8A"/>
                </a:solidFill>
                <a:effectLst/>
                <a:cs typeface="Times New Roman" panose="02020603050405020304" pitchFamily="18" charset="0"/>
              </a:rPr>
              <a:t>Недостатком пузырьковой камеры является то, что её невозможно (в отличие от камеры Вильсона) быстро “включить” по сигналам внешних детекторов, осуществляющих предварительный отбор событий, так как жидкость слишком инерционна и не поддается очень быстрому (за время </a:t>
            </a:r>
            <a:r>
              <a:rPr lang="en-US" sz="1400" b="1" dirty="0">
                <a:solidFill>
                  <a:srgbClr val="2D2D8A"/>
                </a:solidFill>
                <a:cs typeface="Times New Roman" panose="02020603050405020304" pitchFamily="18" charset="0"/>
              </a:rPr>
              <a:t>~</a:t>
            </a:r>
            <a:r>
              <a:rPr lang="ru-RU" sz="1400" b="1" i="0" u="none" strike="noStrike" dirty="0">
                <a:solidFill>
                  <a:srgbClr val="2D2D8A"/>
                </a:solidFill>
                <a:effectLst/>
                <a:cs typeface="Times New Roman" panose="02020603050405020304" pitchFamily="18" charset="0"/>
              </a:rPr>
              <a:t>1 мкс) расширению. </a:t>
            </a:r>
            <a:endParaRPr lang="en-RU" sz="1400" b="1" dirty="0">
              <a:solidFill>
                <a:srgbClr val="2D2D8A"/>
              </a:solidFill>
              <a:cs typeface="Times New Roman" panose="02020603050405020304" pitchFamily="18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74A2CDD-2266-4A35-1820-AE91169DC0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2648" y="3994924"/>
            <a:ext cx="218440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33D35F7-995C-54A6-88D8-9F10451D4A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4960" y="3939044"/>
            <a:ext cx="2463800" cy="2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BA48859-B9BB-5245-28A1-3EE9FFAB3D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613" y="3814532"/>
            <a:ext cx="1986123" cy="2789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Увидеть невидимое: как открывают и наблюдают субатомные частицы - Блог  издательства «Манн, Иванов и Фербер»">
            <a:extLst>
              <a:ext uri="{FF2B5EF4-FFF2-40B4-BE49-F238E27FC236}">
                <a16:creationId xmlns:a16="http://schemas.microsoft.com/office/drawing/2014/main" id="{50E4E8C2-4529-DB90-0F4F-3B99767920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937" y="3814531"/>
            <a:ext cx="2040764" cy="2789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25469AE-A477-3227-3747-856EDBBB7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4F1A76E-830F-4EA0-AD71-EE3C3D7EE5D9}" type="slidenum">
              <a:rPr lang="en-US" altLang="ru-RU" smtClean="0"/>
              <a:pPr>
                <a:defRPr/>
              </a:pPr>
              <a:t>32</a:t>
            </a:fld>
            <a:endParaRPr lang="en-US" altLang="ru-RU"/>
          </a:p>
        </p:txBody>
      </p:sp>
    </p:spTree>
    <p:extLst>
      <p:ext uri="{BB962C8B-B14F-4D97-AF65-F5344CB8AC3E}">
        <p14:creationId xmlns:p14="http://schemas.microsoft.com/office/powerpoint/2010/main" val="40613667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5">
            <a:extLst>
              <a:ext uri="{FF2B5EF4-FFF2-40B4-BE49-F238E27FC236}">
                <a16:creationId xmlns:a16="http://schemas.microsoft.com/office/drawing/2014/main" id="{7140F11A-A477-BE84-51D6-2AE59E04C3D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2743200"/>
            <a:ext cx="7772400" cy="685800"/>
          </a:xfrm>
        </p:spPr>
        <p:txBody>
          <a:bodyPr/>
          <a:lstStyle/>
          <a:p>
            <a:pPr eaLnBrk="1" hangingPunct="1"/>
            <a:r>
              <a:rPr lang="ru-RU" altLang="ru-RU" sz="3200" b="1" dirty="0">
                <a:solidFill>
                  <a:srgbClr val="FF0000"/>
                </a:solidFill>
              </a:rPr>
              <a:t>Детекторы ионизационного типа</a:t>
            </a:r>
            <a:endParaRPr lang="ru-RU" altLang="ru-RU" b="1" u="sng" dirty="0">
              <a:solidFill>
                <a:srgbClr val="FF0000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54B7C0-A2E6-2DFE-ACB6-03442427CE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9F5E724-DCB3-44A7-A78C-C9DFFDC20778}" type="slidenum">
              <a:rPr lang="en-US" altLang="ru-RU" smtClean="0"/>
              <a:pPr>
                <a:defRPr/>
              </a:pPr>
              <a:t>33</a:t>
            </a:fld>
            <a:endParaRPr lang="en-US" altLang="ru-RU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Заголовок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772400" cy="762000"/>
          </a:xfrm>
        </p:spPr>
        <p:txBody>
          <a:bodyPr/>
          <a:lstStyle/>
          <a:p>
            <a:pPr eaLnBrk="1" hangingPunct="1"/>
            <a:r>
              <a:rPr lang="ru-RU" altLang="ru-RU" sz="3600" b="1" dirty="0">
                <a:solidFill>
                  <a:srgbClr val="FF0000"/>
                </a:solidFill>
              </a:rPr>
              <a:t>Электроскоп</a:t>
            </a:r>
          </a:p>
        </p:txBody>
      </p:sp>
      <p:pic>
        <p:nvPicPr>
          <p:cNvPr id="27651" name="Содержимое 6" descr="Electroscope_showing_induction.bmp"/>
          <p:cNvPicPr>
            <a:picLocks noGrp="1" noChangeAspect="1"/>
          </p:cNvPicPr>
          <p:nvPr>
            <p:ph sz="half"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14400" y="1447800"/>
            <a:ext cx="3414713" cy="2930525"/>
          </a:xfrm>
        </p:spPr>
      </p:pic>
      <p:pic>
        <p:nvPicPr>
          <p:cNvPr id="27652" name="Содержимое 7" descr="Banka_probka_elek_skope5_1.bmp"/>
          <p:cNvPicPr>
            <a:picLocks noGrp="1" noChangeAspect="1"/>
          </p:cNvPicPr>
          <p:nvPr>
            <p:ph sz="quarter" idx="2"/>
          </p:nvPr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897563" y="1460500"/>
            <a:ext cx="2225675" cy="2730500"/>
          </a:xfrm>
        </p:spPr>
      </p:pic>
      <p:sp>
        <p:nvSpPr>
          <p:cNvPr id="27654" name="TextBox 8"/>
          <p:cNvSpPr txBox="1">
            <a:spLocks noChangeArrowheads="1"/>
          </p:cNvSpPr>
          <p:nvPr/>
        </p:nvSpPr>
        <p:spPr bwMode="auto">
          <a:xfrm>
            <a:off x="2270125" y="990600"/>
            <a:ext cx="45974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ru-RU" sz="1800" b="1">
                <a:solidFill>
                  <a:srgbClr val="002060"/>
                </a:solidFill>
              </a:rPr>
              <a:t>Abraham Bennet, Alessandro Volta, </a:t>
            </a:r>
            <a:r>
              <a:rPr lang="ru-RU" altLang="ru-RU" sz="1800" b="1">
                <a:solidFill>
                  <a:srgbClr val="002060"/>
                </a:solidFill>
              </a:rPr>
              <a:t>178</a:t>
            </a:r>
            <a:r>
              <a:rPr lang="en-US" altLang="ru-RU" sz="1800" b="1">
                <a:solidFill>
                  <a:srgbClr val="002060"/>
                </a:solidFill>
              </a:rPr>
              <a:t>7</a:t>
            </a:r>
            <a:r>
              <a:rPr lang="ru-RU" altLang="ru-RU" sz="1800" b="1">
                <a:solidFill>
                  <a:srgbClr val="002060"/>
                </a:solidFill>
              </a:rPr>
              <a:t> г.</a:t>
            </a:r>
          </a:p>
        </p:txBody>
      </p:sp>
      <p:pic>
        <p:nvPicPr>
          <p:cNvPr id="27655" name="Рисунок 10" descr="Direct-reading_dosimeter.bmp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5029200"/>
            <a:ext cx="6400800" cy="157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56" name="TextBox 11"/>
          <p:cNvSpPr txBox="1">
            <a:spLocks noChangeArrowheads="1"/>
          </p:cNvSpPr>
          <p:nvPr/>
        </p:nvSpPr>
        <p:spPr bwMode="auto">
          <a:xfrm>
            <a:off x="2003425" y="4546600"/>
            <a:ext cx="51339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800" b="1" dirty="0">
                <a:solidFill>
                  <a:srgbClr val="2D2D8A"/>
                </a:solidFill>
              </a:rPr>
              <a:t>Индивидуальный дозиметр с кварцевой нитью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00E107E-96FE-B634-B26E-D6E22A65BE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9F5E724-DCB3-44A7-A78C-C9DFFDC20778}" type="slidenum">
              <a:rPr lang="en-US" altLang="ru-RU" smtClean="0"/>
              <a:pPr>
                <a:defRPr/>
              </a:pPr>
              <a:t>34</a:t>
            </a:fld>
            <a:endParaRPr lang="en-US" altLang="ru-RU"/>
          </a:p>
        </p:txBody>
      </p:sp>
    </p:spTree>
    <p:extLst>
      <p:ext uri="{BB962C8B-B14F-4D97-AF65-F5344CB8AC3E}">
        <p14:creationId xmlns:p14="http://schemas.microsoft.com/office/powerpoint/2010/main" val="25984569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5" name="Rectangle 5"/>
          <p:cNvSpPr>
            <a:spLocks noGrp="1" noChangeArrowheads="1"/>
          </p:cNvSpPr>
          <p:nvPr>
            <p:ph type="title"/>
          </p:nvPr>
        </p:nvSpPr>
        <p:spPr>
          <a:xfrm>
            <a:off x="685800" y="76200"/>
            <a:ext cx="7772400" cy="685800"/>
          </a:xfrm>
        </p:spPr>
        <p:txBody>
          <a:bodyPr/>
          <a:lstStyle/>
          <a:p>
            <a:pPr eaLnBrk="1" hangingPunct="1"/>
            <a:r>
              <a:rPr lang="ru-RU" altLang="ru-RU" sz="3200" b="1" dirty="0">
                <a:solidFill>
                  <a:srgbClr val="FF0000"/>
                </a:solidFill>
              </a:rPr>
              <a:t>Детекторы ионизационного типа</a:t>
            </a:r>
            <a:endParaRPr lang="ru-RU" altLang="ru-RU" b="1" u="sng" dirty="0">
              <a:solidFill>
                <a:srgbClr val="FF0000"/>
              </a:solidFill>
            </a:endParaRPr>
          </a:p>
        </p:txBody>
      </p:sp>
      <p:sp>
        <p:nvSpPr>
          <p:cNvPr id="28676" name="Rectangle 6"/>
          <p:cNvSpPr>
            <a:spLocks noChangeArrowheads="1"/>
          </p:cNvSpPr>
          <p:nvPr/>
        </p:nvSpPr>
        <p:spPr bwMode="auto">
          <a:xfrm>
            <a:off x="187325" y="911687"/>
            <a:ext cx="8763000" cy="36471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285750" indent="-285750" algn="just" eaLnBrk="1" hangingPunct="1">
              <a:spcBef>
                <a:spcPct val="0"/>
              </a:spcBef>
            </a:pPr>
            <a:r>
              <a:rPr lang="ru-RU" altLang="ru-RU" sz="2100" b="1" dirty="0">
                <a:solidFill>
                  <a:srgbClr val="2D2D8A"/>
                </a:solidFill>
              </a:rPr>
              <a:t>При ионизации среды заряженной частицей возникает кратковременный </a:t>
            </a:r>
            <a:r>
              <a:rPr lang="ru-RU" altLang="ru-RU" sz="2100" b="1" dirty="0">
                <a:solidFill>
                  <a:srgbClr val="FF0000"/>
                </a:solidFill>
              </a:rPr>
              <a:t>электрический ток</a:t>
            </a:r>
            <a:r>
              <a:rPr lang="ru-RU" altLang="ru-RU" sz="2100" b="1" dirty="0">
                <a:solidFill>
                  <a:srgbClr val="2D2D8A"/>
                </a:solidFill>
              </a:rPr>
              <a:t>, регистрируемый соответствующей электроникой. </a:t>
            </a:r>
          </a:p>
          <a:p>
            <a:pPr marL="285750" indent="-285750" algn="just" eaLnBrk="1" hangingPunct="1">
              <a:spcBef>
                <a:spcPct val="0"/>
              </a:spcBef>
            </a:pPr>
            <a:r>
              <a:rPr lang="ru-RU" altLang="ru-RU" sz="2100" b="1" dirty="0">
                <a:solidFill>
                  <a:srgbClr val="2D2D8A"/>
                </a:solidFill>
              </a:rPr>
              <a:t>Детектирующая среда может быть газообразной, жидкой или твердой. Наиболее обширную группу детекторов этого типа образуют газонаполненные детекторы. </a:t>
            </a:r>
          </a:p>
          <a:p>
            <a:pPr marL="285750" indent="-285750" algn="just" eaLnBrk="1" hangingPunct="1">
              <a:spcBef>
                <a:spcPct val="0"/>
              </a:spcBef>
            </a:pPr>
            <a:r>
              <a:rPr lang="ru-RU" altLang="ru-RU" sz="2100" b="1" dirty="0">
                <a:solidFill>
                  <a:srgbClr val="2D2D8A"/>
                </a:solidFill>
              </a:rPr>
              <a:t>Простейшим из них является</a:t>
            </a:r>
            <a:r>
              <a:rPr lang="en-US" altLang="ru-RU" sz="2100" b="1" dirty="0">
                <a:solidFill>
                  <a:srgbClr val="2D2D8A"/>
                </a:solidFill>
              </a:rPr>
              <a:t> </a:t>
            </a:r>
            <a:r>
              <a:rPr lang="ru-RU" altLang="ru-RU" sz="2100" b="1" dirty="0">
                <a:solidFill>
                  <a:srgbClr val="2D2D8A"/>
                </a:solidFill>
              </a:rPr>
              <a:t>ионизационная камера. Она представляет собой систему двух электродов в объёме, заполненном инертным газом. </a:t>
            </a:r>
          </a:p>
          <a:p>
            <a:pPr marL="285750" indent="-285750" algn="just" eaLnBrk="1" hangingPunct="1">
              <a:spcBef>
                <a:spcPct val="0"/>
              </a:spcBef>
            </a:pPr>
            <a:r>
              <a:rPr lang="ru-RU" altLang="ru-RU" sz="2100" b="1" dirty="0">
                <a:solidFill>
                  <a:srgbClr val="2D2D8A"/>
                </a:solidFill>
              </a:rPr>
              <a:t>Если частица полностью останавливается в объёме камеры, то по величине собранного заряда легко определить энергию частицы.</a:t>
            </a:r>
          </a:p>
        </p:txBody>
      </p:sp>
      <p:pic>
        <p:nvPicPr>
          <p:cNvPr id="28677" name="Picture 8" descr="image00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8525" y="4895850"/>
            <a:ext cx="3190875" cy="196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8" name="Picture 10" descr="ion-ch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5105400"/>
            <a:ext cx="2590800" cy="1268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867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85323220"/>
              </p:ext>
            </p:extLst>
          </p:nvPr>
        </p:nvGraphicFramePr>
        <p:xfrm>
          <a:off x="228600" y="4972050"/>
          <a:ext cx="3352800" cy="1560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4" imgW="4058907" imgH="1888503" progId="CorelDRAW.Graphic.13">
                  <p:embed/>
                </p:oleObj>
              </mc:Choice>
              <mc:Fallback>
                <p:oleObj name="CorelDRAW" r:id="rId4" imgW="4058907" imgH="1888503" progId="CorelDRAW.Graphic.1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lum bright="-6000" contrast="12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" y="4972050"/>
                        <a:ext cx="3352800" cy="1560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ACCDF70-7378-C0A2-9BCE-799E3D05E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4F1A76E-830F-4EA0-AD71-EE3C3D7EE5D9}" type="slidenum">
              <a:rPr lang="en-US" altLang="ru-RU" smtClean="0"/>
              <a:pPr>
                <a:defRPr/>
              </a:pPr>
              <a:t>35</a:t>
            </a:fld>
            <a:endParaRPr lang="en-US" altLang="ru-RU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5">
            <a:extLst>
              <a:ext uri="{FF2B5EF4-FFF2-40B4-BE49-F238E27FC236}">
                <a16:creationId xmlns:a16="http://schemas.microsoft.com/office/drawing/2014/main" id="{7140F11A-A477-BE84-51D6-2AE59E04C3D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2895600"/>
            <a:ext cx="7772400" cy="1066800"/>
          </a:xfrm>
        </p:spPr>
        <p:txBody>
          <a:bodyPr/>
          <a:lstStyle/>
          <a:p>
            <a:pPr eaLnBrk="1" hangingPunct="1"/>
            <a:r>
              <a:rPr lang="ru-RU" altLang="ru-RU" sz="3200" b="1" dirty="0">
                <a:solidFill>
                  <a:srgbClr val="FF0000"/>
                </a:solidFill>
              </a:rPr>
              <a:t>Детекторы ионизационного типа</a:t>
            </a:r>
            <a:br>
              <a:rPr lang="ru-RU" altLang="ru-RU" sz="3200" b="1" dirty="0">
                <a:solidFill>
                  <a:srgbClr val="FF0000"/>
                </a:solidFill>
              </a:rPr>
            </a:br>
            <a:r>
              <a:rPr lang="ru-RU" altLang="ru-RU" sz="3200" b="1" dirty="0">
                <a:solidFill>
                  <a:srgbClr val="FF0000"/>
                </a:solidFill>
              </a:rPr>
              <a:t>(Газонаполненные детекторы)</a:t>
            </a:r>
            <a:endParaRPr lang="ru-RU" altLang="ru-RU" b="1" u="sng" dirty="0">
              <a:solidFill>
                <a:srgbClr val="FF0000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C44C554-0A45-96C0-7155-1117C21CE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9F5E724-DCB3-44A7-A78C-C9DFFDC20778}" type="slidenum">
              <a:rPr lang="en-US" altLang="ru-RU" smtClean="0"/>
              <a:pPr>
                <a:defRPr/>
              </a:pPr>
              <a:t>36</a:t>
            </a:fld>
            <a:endParaRPr lang="en-US" altLang="ru-RU"/>
          </a:p>
        </p:txBody>
      </p:sp>
    </p:spTree>
    <p:extLst>
      <p:ext uri="{BB962C8B-B14F-4D97-AF65-F5344CB8AC3E}">
        <p14:creationId xmlns:p14="http://schemas.microsoft.com/office/powerpoint/2010/main" val="30186271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Rectangle 5"/>
          <p:cNvSpPr>
            <a:spLocks noGrp="1" noChangeArrowheads="1"/>
          </p:cNvSpPr>
          <p:nvPr>
            <p:ph type="title"/>
          </p:nvPr>
        </p:nvSpPr>
        <p:spPr>
          <a:xfrm>
            <a:off x="685800" y="76200"/>
            <a:ext cx="7772400" cy="685800"/>
          </a:xfrm>
        </p:spPr>
        <p:txBody>
          <a:bodyPr/>
          <a:lstStyle/>
          <a:p>
            <a:pPr eaLnBrk="1" hangingPunct="1"/>
            <a:r>
              <a:rPr lang="ru-RU" altLang="ru-RU" sz="3200" b="1" dirty="0">
                <a:solidFill>
                  <a:srgbClr val="FF0000"/>
                </a:solidFill>
              </a:rPr>
              <a:t>Ионизационные камеры</a:t>
            </a:r>
          </a:p>
        </p:txBody>
      </p:sp>
      <p:sp>
        <p:nvSpPr>
          <p:cNvPr id="29701" name="AutoShape 8" descr="neaeqv"/>
          <p:cNvSpPr>
            <a:spLocks noChangeAspect="1" noChangeArrowheads="1"/>
          </p:cNvSpPr>
          <p:nvPr/>
        </p:nvSpPr>
        <p:spPr bwMode="auto">
          <a:xfrm>
            <a:off x="1379538" y="3063875"/>
            <a:ext cx="152400" cy="10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ru-RU" altLang="ru-RU" sz="24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9A042E-B594-5C1A-1FEE-9DAD793FA3AD}"/>
              </a:ext>
            </a:extLst>
          </p:cNvPr>
          <p:cNvSpPr txBox="1"/>
          <p:nvPr/>
        </p:nvSpPr>
        <p:spPr>
          <a:xfrm>
            <a:off x="142180" y="857845"/>
            <a:ext cx="5801420" cy="58477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2200" b="1" dirty="0">
                <a:solidFill>
                  <a:srgbClr val="2D2D8A"/>
                </a:solidFill>
              </a:rPr>
              <a:t>Ионизационная камера - представляет собой систему из двух или трёх электродов в объёме, заполненном газом (</a:t>
            </a:r>
            <a:r>
              <a:rPr lang="ru-RU" altLang="ru-RU" sz="2200" b="1" dirty="0" err="1">
                <a:solidFill>
                  <a:srgbClr val="2D2D8A"/>
                </a:solidFill>
              </a:rPr>
              <a:t>He+Ar</a:t>
            </a:r>
            <a:r>
              <a:rPr lang="ru-RU" altLang="ru-RU" sz="2200" b="1" dirty="0">
                <a:solidFill>
                  <a:srgbClr val="2D2D8A"/>
                </a:solidFill>
              </a:rPr>
              <a:t>, Ar+C</a:t>
            </a:r>
            <a:r>
              <a:rPr lang="ru-RU" altLang="ru-RU" sz="2200" b="1" baseline="-25000" dirty="0">
                <a:solidFill>
                  <a:srgbClr val="2D2D8A"/>
                </a:solidFill>
              </a:rPr>
              <a:t>2</a:t>
            </a:r>
            <a:r>
              <a:rPr lang="ru-RU" altLang="ru-RU" sz="2200" b="1" dirty="0">
                <a:solidFill>
                  <a:srgbClr val="2D2D8A"/>
                </a:solidFill>
              </a:rPr>
              <a:t>H</a:t>
            </a:r>
            <a:r>
              <a:rPr lang="ru-RU" altLang="ru-RU" sz="2200" b="1" baseline="-25000" dirty="0">
                <a:solidFill>
                  <a:srgbClr val="2D2D8A"/>
                </a:solidFill>
              </a:rPr>
              <a:t>2</a:t>
            </a:r>
            <a:r>
              <a:rPr lang="ru-RU" altLang="ru-RU" sz="2200" b="1" dirty="0">
                <a:solidFill>
                  <a:srgbClr val="2D2D8A"/>
                </a:solidFill>
              </a:rPr>
              <a:t>, </a:t>
            </a:r>
            <a:r>
              <a:rPr lang="ru-RU" altLang="ru-RU" sz="2200" b="1" dirty="0" err="1">
                <a:solidFill>
                  <a:srgbClr val="2D2D8A"/>
                </a:solidFill>
              </a:rPr>
              <a:t>Ne</a:t>
            </a:r>
            <a:r>
              <a:rPr lang="ru-RU" altLang="ru-RU" sz="2200" b="1" dirty="0">
                <a:solidFill>
                  <a:srgbClr val="2D2D8A"/>
                </a:solidFill>
              </a:rPr>
              <a:t>). </a:t>
            </a:r>
          </a:p>
          <a:p>
            <a:pPr marL="342900" indent="-342900" eaLnBrk="1" hangingPunct="1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ru-RU" altLang="ru-RU" sz="2200" b="1" dirty="0">
                <a:solidFill>
                  <a:srgbClr val="2D2D8A"/>
                </a:solidFill>
              </a:rPr>
              <a:t>Ионизационная камера может быть выполнена </a:t>
            </a:r>
            <a:r>
              <a:rPr lang="ru-RU" altLang="ru-RU" sz="2200" b="1" dirty="0">
                <a:solidFill>
                  <a:srgbClr val="FF0000"/>
                </a:solidFill>
              </a:rPr>
              <a:t>в виде плоского или цилиндрического конденсатора</a:t>
            </a:r>
            <a:r>
              <a:rPr lang="ru-RU" altLang="ru-RU" sz="2200" b="1" dirty="0">
                <a:solidFill>
                  <a:srgbClr val="2D2D8A"/>
                </a:solidFill>
              </a:rPr>
              <a:t>. </a:t>
            </a:r>
            <a:endParaRPr lang="en-US" altLang="ru-RU" sz="2200" b="1" dirty="0">
              <a:solidFill>
                <a:srgbClr val="2D2D8A"/>
              </a:solidFill>
            </a:endParaRPr>
          </a:p>
          <a:p>
            <a:pPr marL="342900" indent="-342900" eaLnBrk="1" hangingPunct="1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ru-RU" altLang="ru-RU" sz="2200" b="1" dirty="0">
                <a:solidFill>
                  <a:srgbClr val="2D2D8A"/>
                </a:solidFill>
              </a:rPr>
              <a:t>Величина прикладываемого напряжения подбирается так, чтобы образовавшиеся свободные заряды максимально быстро и полно достигали электродов.</a:t>
            </a:r>
          </a:p>
          <a:p>
            <a:pPr marL="342900" indent="-342900" eaLnBrk="1" hangingPunct="1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ru-RU" altLang="ru-RU" sz="2200" b="1" dirty="0">
                <a:solidFill>
                  <a:srgbClr val="2D2D8A"/>
                </a:solidFill>
              </a:rPr>
              <a:t>Ионизационные камеры бывают интегрирующие  и импульсные. </a:t>
            </a:r>
          </a:p>
          <a:p>
            <a:pPr marL="342900" indent="-342900" eaLnBrk="1" hangingPunct="1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ru-RU" altLang="ru-RU" sz="2200" b="1" dirty="0">
                <a:solidFill>
                  <a:srgbClr val="2D2D8A"/>
                </a:solidFill>
              </a:rPr>
              <a:t>В </a:t>
            </a:r>
            <a:r>
              <a:rPr lang="ru-RU" altLang="ru-RU" sz="2200" b="1" dirty="0">
                <a:solidFill>
                  <a:srgbClr val="FF0000"/>
                </a:solidFill>
              </a:rPr>
              <a:t>интегрирующих</a:t>
            </a:r>
            <a:r>
              <a:rPr lang="ru-RU" altLang="ru-RU" sz="2200" b="1" dirty="0">
                <a:solidFill>
                  <a:srgbClr val="2D2D8A"/>
                </a:solidFill>
              </a:rPr>
              <a:t> камерах при больших потоках частиц </a:t>
            </a:r>
            <a:r>
              <a:rPr lang="ru-RU" altLang="ru-RU" sz="2200" b="1" u="sng" dirty="0">
                <a:solidFill>
                  <a:srgbClr val="2D2D8A"/>
                </a:solidFill>
              </a:rPr>
              <a:t>импульсы сливаются </a:t>
            </a:r>
            <a:r>
              <a:rPr lang="ru-RU" altLang="ru-RU" sz="2200" b="1" dirty="0">
                <a:solidFill>
                  <a:srgbClr val="2D2D8A"/>
                </a:solidFill>
              </a:rPr>
              <a:t>и регистрируется ток пропорциональный среднему энерговыделению. </a:t>
            </a:r>
          </a:p>
        </p:txBody>
      </p:sp>
      <p:pic>
        <p:nvPicPr>
          <p:cNvPr id="5128" name="Picture 8">
            <a:extLst>
              <a:ext uri="{FF2B5EF4-FFF2-40B4-BE49-F238E27FC236}">
                <a16:creationId xmlns:a16="http://schemas.microsoft.com/office/drawing/2014/main" id="{EA91C025-C112-54A2-4C7E-1D252F604A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8608" y="3388608"/>
            <a:ext cx="2373444" cy="3164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>
            <a:extLst>
              <a:ext uri="{FF2B5EF4-FFF2-40B4-BE49-F238E27FC236}">
                <a16:creationId xmlns:a16="http://schemas.microsoft.com/office/drawing/2014/main" id="{708673DD-F3B9-E2E1-73F0-6DC97C8FD7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0020" y="1066800"/>
            <a:ext cx="3210620" cy="2187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7C48742-65A0-6375-E9C6-F58FAECE30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4F1A76E-830F-4EA0-AD71-EE3C3D7EE5D9}" type="slidenum">
              <a:rPr lang="en-US" altLang="ru-RU" smtClean="0"/>
              <a:pPr>
                <a:defRPr/>
              </a:pPr>
              <a:t>37</a:t>
            </a:fld>
            <a:endParaRPr lang="en-US" altLang="ru-RU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Rectangle 5"/>
          <p:cNvSpPr>
            <a:spLocks noGrp="1" noChangeArrowheads="1"/>
          </p:cNvSpPr>
          <p:nvPr>
            <p:ph type="title"/>
          </p:nvPr>
        </p:nvSpPr>
        <p:spPr>
          <a:xfrm>
            <a:off x="685800" y="76200"/>
            <a:ext cx="7772400" cy="685800"/>
          </a:xfrm>
        </p:spPr>
        <p:txBody>
          <a:bodyPr/>
          <a:lstStyle/>
          <a:p>
            <a:pPr eaLnBrk="1" hangingPunct="1"/>
            <a:r>
              <a:rPr lang="ru-RU" altLang="ru-RU" sz="3200" b="1" dirty="0">
                <a:solidFill>
                  <a:srgbClr val="FF0000"/>
                </a:solidFill>
              </a:rPr>
              <a:t>Ионизационные камеры</a:t>
            </a:r>
          </a:p>
        </p:txBody>
      </p:sp>
      <p:sp>
        <p:nvSpPr>
          <p:cNvPr id="30724" name="Rectangle 6"/>
          <p:cNvSpPr>
            <a:spLocks noChangeArrowheads="1"/>
          </p:cNvSpPr>
          <p:nvPr/>
        </p:nvSpPr>
        <p:spPr bwMode="auto">
          <a:xfrm>
            <a:off x="381000" y="1131809"/>
            <a:ext cx="8305800" cy="51706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342900" indent="-342900" eaLnBrk="1" hangingPunct="1">
              <a:spcBef>
                <a:spcPct val="0"/>
              </a:spcBef>
            </a:pPr>
            <a:r>
              <a:rPr lang="ru-RU" altLang="ru-RU" sz="2200" b="1" dirty="0">
                <a:solidFill>
                  <a:srgbClr val="2D2D8A"/>
                </a:solidFill>
              </a:rPr>
              <a:t>В </a:t>
            </a:r>
            <a:r>
              <a:rPr lang="ru-RU" altLang="ru-RU" sz="2200" b="1" dirty="0">
                <a:solidFill>
                  <a:srgbClr val="FF0000"/>
                </a:solidFill>
              </a:rPr>
              <a:t>импульсных</a:t>
            </a:r>
            <a:r>
              <a:rPr lang="ru-RU" altLang="ru-RU" sz="2200" b="1" dirty="0">
                <a:solidFill>
                  <a:srgbClr val="2D2D8A"/>
                </a:solidFill>
              </a:rPr>
              <a:t> камерах регистрируются отдельные </a:t>
            </a:r>
            <a:r>
              <a:rPr lang="ru-RU" altLang="ru-RU" sz="2200" b="1" u="sng" dirty="0">
                <a:solidFill>
                  <a:srgbClr val="2D2D8A"/>
                </a:solidFill>
              </a:rPr>
              <a:t>импульсы от каждой</a:t>
            </a:r>
            <a:r>
              <a:rPr lang="ru-RU" altLang="ru-RU" sz="2200" b="1" dirty="0">
                <a:solidFill>
                  <a:srgbClr val="2D2D8A"/>
                </a:solidFill>
              </a:rPr>
              <a:t> ионизирующей частицы. </a:t>
            </a:r>
          </a:p>
          <a:p>
            <a:pPr marL="342900" indent="-342900" eaLnBrk="1" hangingPunct="1">
              <a:spcBef>
                <a:spcPct val="0"/>
              </a:spcBef>
            </a:pPr>
            <a:r>
              <a:rPr lang="ru-RU" altLang="ru-RU" sz="2200" b="1" dirty="0">
                <a:solidFill>
                  <a:srgbClr val="2D2D8A"/>
                </a:solidFill>
              </a:rPr>
              <a:t>Импульсные камеры обычно </a:t>
            </a:r>
            <a:r>
              <a:rPr lang="ru-RU" altLang="ru-RU" sz="2200" b="1" dirty="0" err="1">
                <a:solidFill>
                  <a:srgbClr val="2D2D8A"/>
                </a:solidFill>
              </a:rPr>
              <a:t>трехэлектродные</a:t>
            </a:r>
            <a:r>
              <a:rPr lang="ru-RU" altLang="ru-RU" sz="2200" b="1" dirty="0">
                <a:solidFill>
                  <a:srgbClr val="2D2D8A"/>
                </a:solidFill>
              </a:rPr>
              <a:t>. </a:t>
            </a:r>
          </a:p>
          <a:p>
            <a:pPr marL="342900" indent="-342900" eaLnBrk="1" hangingPunct="1">
              <a:spcBef>
                <a:spcPct val="0"/>
              </a:spcBef>
            </a:pPr>
            <a:r>
              <a:rPr lang="ru-RU" altLang="ru-RU" sz="2200" b="1" dirty="0">
                <a:solidFill>
                  <a:srgbClr val="2D2D8A"/>
                </a:solidFill>
              </a:rPr>
              <a:t>Образовавшиеся в результате ионизации электроны под действием поля двигаются по направлению к сетке, проходят её и собираются на аноде. </a:t>
            </a:r>
          </a:p>
          <a:p>
            <a:pPr marL="342900" indent="-342900" eaLnBrk="1" hangingPunct="1">
              <a:spcBef>
                <a:spcPct val="0"/>
              </a:spcBef>
            </a:pPr>
            <a:r>
              <a:rPr lang="ru-RU" altLang="ru-RU" sz="2200" b="1" dirty="0">
                <a:solidFill>
                  <a:srgbClr val="2D2D8A"/>
                </a:solidFill>
              </a:rPr>
              <a:t>Более подвижные электроны собираются за время </a:t>
            </a:r>
            <a:r>
              <a:rPr lang="ru-RU" altLang="ru-RU" sz="2200" b="1" dirty="0">
                <a:solidFill>
                  <a:srgbClr val="2D2D8A"/>
                </a:solidFill>
                <a:cs typeface="Times New Roman" panose="02020603050405020304" pitchFamily="18" charset="0"/>
              </a:rPr>
              <a:t>≈</a:t>
            </a:r>
            <a:r>
              <a:rPr lang="ru-RU" altLang="ru-RU" sz="2200" b="1" dirty="0">
                <a:solidFill>
                  <a:srgbClr val="2D2D8A"/>
                </a:solidFill>
              </a:rPr>
              <a:t>10</a:t>
            </a:r>
            <a:r>
              <a:rPr lang="ru-RU" altLang="ru-RU" sz="2200" b="1" baseline="30000" dirty="0">
                <a:solidFill>
                  <a:srgbClr val="2D2D8A"/>
                </a:solidFill>
              </a:rPr>
              <a:t>-6</a:t>
            </a:r>
            <a:r>
              <a:rPr lang="ru-RU" altLang="ru-RU" sz="2200" b="1" dirty="0">
                <a:solidFill>
                  <a:srgbClr val="2D2D8A"/>
                </a:solidFill>
              </a:rPr>
              <a:t> с. Положительные ионы, время сбора которых на три порядка больше, за это время остаются практически на месте. </a:t>
            </a:r>
          </a:p>
          <a:p>
            <a:pPr marL="342900" indent="-342900" eaLnBrk="1" hangingPunct="1">
              <a:spcBef>
                <a:spcPct val="0"/>
              </a:spcBef>
            </a:pPr>
            <a:r>
              <a:rPr lang="ru-RU" altLang="ru-RU" sz="2200" b="1" u="sng" dirty="0">
                <a:solidFill>
                  <a:srgbClr val="2D2D8A"/>
                </a:solidFill>
              </a:rPr>
              <a:t>Сетка экранирует анод </a:t>
            </a:r>
            <a:r>
              <a:rPr lang="ru-RU" altLang="ru-RU" sz="2200" b="1" dirty="0">
                <a:solidFill>
                  <a:srgbClr val="2D2D8A"/>
                </a:solidFill>
              </a:rPr>
              <a:t>от индукционного воздействия положительных ионов. </a:t>
            </a:r>
            <a:endParaRPr lang="en-US" altLang="ru-RU" sz="2200" b="1" dirty="0">
              <a:solidFill>
                <a:srgbClr val="2D2D8A"/>
              </a:solidFill>
            </a:endParaRPr>
          </a:p>
          <a:p>
            <a:pPr marL="342900" indent="-342900" eaLnBrk="1" hangingPunct="1">
              <a:spcBef>
                <a:spcPct val="0"/>
              </a:spcBef>
            </a:pPr>
            <a:r>
              <a:rPr lang="ru-RU" altLang="ru-RU" sz="2200" b="1" dirty="0">
                <a:solidFill>
                  <a:srgbClr val="FF0000"/>
                </a:solidFill>
              </a:rPr>
              <a:t>Временное разрешение ионизационной камеры определяется временем сбора зарядов. </a:t>
            </a:r>
            <a:endParaRPr lang="en-US" altLang="ru-RU" sz="2200" b="1" dirty="0">
              <a:solidFill>
                <a:srgbClr val="FF0000"/>
              </a:solidFill>
            </a:endParaRPr>
          </a:p>
          <a:p>
            <a:pPr marL="342900" indent="-342900" eaLnBrk="1" hangingPunct="1">
              <a:spcBef>
                <a:spcPct val="0"/>
              </a:spcBef>
            </a:pPr>
            <a:r>
              <a:rPr lang="ru-RU" altLang="ru-RU" sz="2200" b="1" dirty="0">
                <a:solidFill>
                  <a:srgbClr val="2D2D8A"/>
                </a:solidFill>
              </a:rPr>
              <a:t>При регистрации импульса тока от электронов временное разрешение ионизационной камеры </a:t>
            </a:r>
            <a:r>
              <a:rPr lang="ru-RU" altLang="ru-RU" sz="2200" b="1" dirty="0">
                <a:solidFill>
                  <a:srgbClr val="2D2D8A"/>
                </a:solidFill>
                <a:cs typeface="Times New Roman" panose="02020603050405020304" pitchFamily="18" charset="0"/>
              </a:rPr>
              <a:t>≈</a:t>
            </a:r>
            <a:r>
              <a:rPr lang="ru-RU" altLang="ru-RU" sz="2200" b="1" dirty="0">
                <a:solidFill>
                  <a:srgbClr val="2D2D8A"/>
                </a:solidFill>
              </a:rPr>
              <a:t>10</a:t>
            </a:r>
            <a:r>
              <a:rPr lang="ru-RU" altLang="ru-RU" sz="2200" b="1" baseline="30000" dirty="0">
                <a:solidFill>
                  <a:srgbClr val="2D2D8A"/>
                </a:solidFill>
              </a:rPr>
              <a:t>-6</a:t>
            </a:r>
            <a:r>
              <a:rPr lang="ru-RU" altLang="ru-RU" sz="2200" b="1" dirty="0">
                <a:solidFill>
                  <a:srgbClr val="2D2D8A"/>
                </a:solidFill>
              </a:rPr>
              <a:t> с.</a:t>
            </a:r>
          </a:p>
        </p:txBody>
      </p:sp>
      <p:sp>
        <p:nvSpPr>
          <p:cNvPr id="30725" name="AutoShape 8" descr="neaeqv"/>
          <p:cNvSpPr>
            <a:spLocks noChangeAspect="1" noChangeArrowheads="1"/>
          </p:cNvSpPr>
          <p:nvPr/>
        </p:nvSpPr>
        <p:spPr bwMode="auto">
          <a:xfrm>
            <a:off x="1379538" y="3063875"/>
            <a:ext cx="152400" cy="10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ru-RU" altLang="ru-RU" sz="240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A455203-1482-7BA7-E60C-FEA55ECB5C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4F1A76E-830F-4EA0-AD71-EE3C3D7EE5D9}" type="slidenum">
              <a:rPr lang="en-US" altLang="ru-RU" smtClean="0"/>
              <a:pPr>
                <a:defRPr/>
              </a:pPr>
              <a:t>38</a:t>
            </a:fld>
            <a:endParaRPr lang="en-US" altLang="ru-RU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7" name="Rectangle 5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609600"/>
          </a:xfrm>
        </p:spPr>
        <p:txBody>
          <a:bodyPr/>
          <a:lstStyle/>
          <a:p>
            <a:pPr eaLnBrk="1" hangingPunct="1"/>
            <a:r>
              <a:rPr lang="ru-RU" altLang="ru-RU" sz="2800" b="1" dirty="0">
                <a:solidFill>
                  <a:srgbClr val="FF0000"/>
                </a:solidFill>
              </a:rPr>
              <a:t>Газонаполненные детекторы</a:t>
            </a:r>
          </a:p>
        </p:txBody>
      </p:sp>
      <p:sp>
        <p:nvSpPr>
          <p:cNvPr id="31748" name="Rectangle 6"/>
          <p:cNvSpPr>
            <a:spLocks noChangeArrowheads="1"/>
          </p:cNvSpPr>
          <p:nvPr/>
        </p:nvSpPr>
        <p:spPr bwMode="auto">
          <a:xfrm>
            <a:off x="304800" y="883513"/>
            <a:ext cx="8534400" cy="56323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marL="233363" indent="-233363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ru-RU" altLang="ru-RU" sz="2000" b="1" dirty="0">
                <a:solidFill>
                  <a:srgbClr val="2D2D8A"/>
                </a:solidFill>
              </a:rPr>
              <a:t>Недостатком ионизационной камеры являются очень низкие токи. </a:t>
            </a:r>
          </a:p>
          <a:p>
            <a:pPr eaLnBrk="1" hangingPunct="1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ru-RU" altLang="ru-RU" sz="2000" b="1" dirty="0">
                <a:solidFill>
                  <a:srgbClr val="2D2D8A"/>
                </a:solidFill>
              </a:rPr>
              <a:t>Этот недостаток ионизационной камеры преодолевается в ионизационных детекторах с </a:t>
            </a:r>
            <a:r>
              <a:rPr lang="ru-RU" altLang="ru-RU" sz="2000" b="1" dirty="0">
                <a:solidFill>
                  <a:srgbClr val="FF0000"/>
                </a:solidFill>
              </a:rPr>
              <a:t>газовым усилением</a:t>
            </a:r>
            <a:r>
              <a:rPr lang="ru-RU" altLang="ru-RU" sz="2000" b="1" dirty="0">
                <a:solidFill>
                  <a:srgbClr val="2D2D8A"/>
                </a:solidFill>
              </a:rPr>
              <a:t>. </a:t>
            </a:r>
          </a:p>
          <a:p>
            <a:pPr eaLnBrk="1" hangingPunct="1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ru-RU" altLang="ru-RU" sz="2000" b="1" dirty="0">
                <a:solidFill>
                  <a:srgbClr val="2D2D8A"/>
                </a:solidFill>
              </a:rPr>
              <a:t>Газовое усиление – это увеличение количества свободных зарядов в объёме детектора за счёт того, что первичные электроны на своём пути к аноду в больших электрических полях приобретают энергию достаточную для </a:t>
            </a:r>
            <a:r>
              <a:rPr lang="ru-RU" altLang="ru-RU" sz="2000" b="1" dirty="0">
                <a:solidFill>
                  <a:srgbClr val="FF0000"/>
                </a:solidFill>
              </a:rPr>
              <a:t>ударной ионизации</a:t>
            </a:r>
            <a:r>
              <a:rPr lang="ru-RU" altLang="ru-RU" sz="2000" b="1" dirty="0">
                <a:solidFill>
                  <a:srgbClr val="2D2D8A"/>
                </a:solidFill>
              </a:rPr>
              <a:t> нейтральных атомов рабочей среды детектора. </a:t>
            </a:r>
          </a:p>
          <a:p>
            <a:pPr eaLnBrk="1" hangingPunct="1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ru-RU" altLang="ru-RU" sz="2000" b="1" dirty="0">
                <a:solidFill>
                  <a:srgbClr val="2D2D8A"/>
                </a:solidFill>
              </a:rPr>
              <a:t>Такой режим работы отвечает </a:t>
            </a:r>
            <a:r>
              <a:rPr lang="ru-RU" altLang="ru-RU" sz="2000" b="1" dirty="0">
                <a:solidFill>
                  <a:srgbClr val="FF0000"/>
                </a:solidFill>
              </a:rPr>
              <a:t>пропорциональному счётчику (камере). </a:t>
            </a:r>
            <a:r>
              <a:rPr lang="ru-RU" altLang="ru-RU" sz="2000" b="1" dirty="0">
                <a:solidFill>
                  <a:srgbClr val="2D2D8A"/>
                </a:solidFill>
              </a:rPr>
              <a:t>Пропорциональный счётчик способен выполнять функции спектрометра, как и ионизационная камера. </a:t>
            </a:r>
          </a:p>
          <a:p>
            <a:pPr eaLnBrk="1" hangingPunct="1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ru-RU" altLang="ru-RU" sz="2000" b="1" dirty="0">
                <a:solidFill>
                  <a:srgbClr val="2D2D8A"/>
                </a:solidFill>
              </a:rPr>
              <a:t>Если ещё больше увеличить разность потенциалов между анодом и катодом и довести коэффициент газового усиления до 10</a:t>
            </a:r>
            <a:r>
              <a:rPr lang="ru-RU" altLang="ru-RU" sz="2000" b="1" baseline="30000" dirty="0">
                <a:solidFill>
                  <a:srgbClr val="2D2D8A"/>
                </a:solidFill>
              </a:rPr>
              <a:t>4</a:t>
            </a:r>
            <a:r>
              <a:rPr lang="ru-RU" altLang="ru-RU" sz="2000" b="1" dirty="0">
                <a:solidFill>
                  <a:srgbClr val="2D2D8A"/>
                </a:solidFill>
              </a:rPr>
              <a:t>-10</a:t>
            </a:r>
            <a:r>
              <a:rPr lang="ru-RU" altLang="ru-RU" sz="2000" b="1" baseline="30000" dirty="0">
                <a:solidFill>
                  <a:srgbClr val="2D2D8A"/>
                </a:solidFill>
              </a:rPr>
              <a:t>5</a:t>
            </a:r>
            <a:r>
              <a:rPr lang="ru-RU" altLang="ru-RU" sz="2000" b="1" dirty="0">
                <a:solidFill>
                  <a:srgbClr val="2D2D8A"/>
                </a:solidFill>
              </a:rPr>
              <a:t>, то начинает нарушаться пропорциональность между потерянной частицей в детекторе энергией и величиной импульса тока. </a:t>
            </a:r>
          </a:p>
          <a:p>
            <a:pPr eaLnBrk="1" hangingPunct="1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ru-RU" altLang="ru-RU" sz="2000" b="1" dirty="0">
                <a:solidFill>
                  <a:srgbClr val="2D2D8A"/>
                </a:solidFill>
              </a:rPr>
              <a:t>Прибор переходит в режим ограниченной пропорциональности и уже не может быть использован как спектрометр, а лишь как счётчик частиц.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7F72E4C-40EC-64C4-E589-B0E6A705E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4F1A76E-830F-4EA0-AD71-EE3C3D7EE5D9}" type="slidenum">
              <a:rPr lang="en-US" altLang="ru-RU" smtClean="0"/>
              <a:pPr>
                <a:defRPr/>
              </a:pPr>
              <a:t>39</a:t>
            </a:fld>
            <a:endParaRPr lang="en-US" altLang="ru-RU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1143000"/>
          </a:xfrm>
        </p:spPr>
        <p:txBody>
          <a:bodyPr/>
          <a:lstStyle/>
          <a:p>
            <a:r>
              <a:rPr lang="ru-RU" altLang="ru-RU" sz="3600" b="1" dirty="0">
                <a:solidFill>
                  <a:srgbClr val="FF0000"/>
                </a:solidFill>
              </a:rPr>
              <a:t>Нобелевские премии по физике за разработку детекторов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371600"/>
            <a:ext cx="5638800" cy="5105400"/>
          </a:xfrm>
        </p:spPr>
        <p:txBody>
          <a:bodyPr/>
          <a:lstStyle/>
          <a:p>
            <a:pPr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ru-RU" altLang="ru-RU" sz="2400" b="1" dirty="0">
                <a:solidFill>
                  <a:srgbClr val="2D2D8A"/>
                </a:solidFill>
              </a:rPr>
              <a:t>1954 г., В. Боте – за метод совпадений и сделанные с его помощью открытия.</a:t>
            </a:r>
          </a:p>
          <a:p>
            <a:pPr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ru-RU" altLang="ru-RU" sz="2400" b="1" dirty="0">
                <a:solidFill>
                  <a:srgbClr val="2D2D8A"/>
                </a:solidFill>
              </a:rPr>
              <a:t>1958 г., П. Черенков, И. Тамм, И. Франк – за открытие и интерпретацию эффекта Черенкова. </a:t>
            </a:r>
          </a:p>
          <a:p>
            <a:pPr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ru-RU" altLang="ru-RU" sz="2400" b="1" dirty="0">
                <a:solidFill>
                  <a:srgbClr val="2D2D8A"/>
                </a:solidFill>
              </a:rPr>
              <a:t>1960 г., Д. Глезер – за изобретение пузырьковой камеры. </a:t>
            </a:r>
          </a:p>
          <a:p>
            <a:pPr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ru-RU" altLang="ru-RU" sz="2400" b="1" dirty="0">
                <a:solidFill>
                  <a:srgbClr val="2D2D8A"/>
                </a:solidFill>
              </a:rPr>
              <a:t>1992 г., Ж. </a:t>
            </a:r>
            <a:r>
              <a:rPr lang="ru-RU" altLang="ru-RU" sz="2400" b="1" dirty="0" err="1">
                <a:solidFill>
                  <a:srgbClr val="2D2D8A"/>
                </a:solidFill>
              </a:rPr>
              <a:t>Шарпак</a:t>
            </a:r>
            <a:r>
              <a:rPr lang="ru-RU" altLang="ru-RU" sz="2400" b="1" dirty="0">
                <a:solidFill>
                  <a:srgbClr val="2D2D8A"/>
                </a:solidFill>
              </a:rPr>
              <a:t> – за изобретение и усовершенствование детекторов частиц, в частности многопроволочной пропорциональной камеры.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4F32E1D-90BD-B44E-738A-495131B79D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7895" y="5300735"/>
            <a:ext cx="1096617" cy="1234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undefined">
            <a:extLst>
              <a:ext uri="{FF2B5EF4-FFF2-40B4-BE49-F238E27FC236}">
                <a16:creationId xmlns:a16="http://schemas.microsoft.com/office/drawing/2014/main" id="{E3421112-BEAB-0D62-9B45-8C12DCF543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1094" y="5300735"/>
            <a:ext cx="1229139" cy="1229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undefined">
            <a:extLst>
              <a:ext uri="{FF2B5EF4-FFF2-40B4-BE49-F238E27FC236}">
                <a16:creationId xmlns:a16="http://schemas.microsoft.com/office/drawing/2014/main" id="{C7B18E60-2933-4F2B-6C30-6CACFB42C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1155" y="3905243"/>
            <a:ext cx="967410" cy="1288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undefined">
            <a:extLst>
              <a:ext uri="{FF2B5EF4-FFF2-40B4-BE49-F238E27FC236}">
                <a16:creationId xmlns:a16="http://schemas.microsoft.com/office/drawing/2014/main" id="{4AF5A032-DA3E-2973-7811-BCF86A7A1B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4521" y="3905243"/>
            <a:ext cx="1092659" cy="1288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Нобелевская премия по физике присуждена за обнаружение гравитационных волн  | Наука | Общество | Аргументы и Факты">
            <a:extLst>
              <a:ext uri="{FF2B5EF4-FFF2-40B4-BE49-F238E27FC236}">
                <a16:creationId xmlns:a16="http://schemas.microsoft.com/office/drawing/2014/main" id="{BB918CEF-66E5-E573-7668-C72978D667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7895" y="2738346"/>
            <a:ext cx="1585790" cy="1052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CB0AA53F-B513-9072-10E8-E278B56F46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7895" y="1328023"/>
            <a:ext cx="976392" cy="1295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41FA15B-1A11-A15D-AD28-729FE9515AC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0676" y="1461938"/>
            <a:ext cx="1776382" cy="1143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6A9DF34-2F44-2D3B-7EF4-7556C47C0A8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2533" y="2738346"/>
            <a:ext cx="1029169" cy="1063213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ACB69AD-1949-ABA1-B169-546BC14E20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4F1A76E-830F-4EA0-AD71-EE3C3D7EE5D9}" type="slidenum">
              <a:rPr lang="en-US" altLang="ru-RU" smtClean="0"/>
              <a:pPr>
                <a:defRPr/>
              </a:pPr>
              <a:t>4</a:t>
            </a:fld>
            <a:endParaRPr lang="en-US" altLang="ru-RU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>
          <a:xfrm>
            <a:off x="671780" y="34290"/>
            <a:ext cx="7772400" cy="762000"/>
          </a:xfrm>
        </p:spPr>
        <p:txBody>
          <a:bodyPr/>
          <a:lstStyle/>
          <a:p>
            <a:r>
              <a:rPr lang="ru-RU" altLang="ru-RU" sz="3200" b="1" dirty="0">
                <a:solidFill>
                  <a:srgbClr val="FF0000"/>
                </a:solidFill>
              </a:rPr>
              <a:t>Пропорциональный счётчик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4893551"/>
            <a:ext cx="5562600" cy="1693228"/>
          </a:xfrm>
        </p:spPr>
        <p:txBody>
          <a:bodyPr/>
          <a:lstStyle/>
          <a:p>
            <a:pPr marL="0" indent="0">
              <a:lnSpc>
                <a:spcPct val="90000"/>
              </a:lnSpc>
              <a:buFontTx/>
              <a:buNone/>
            </a:pPr>
            <a:r>
              <a:rPr lang="ru-RU" altLang="ru-RU" sz="1800" b="1" dirty="0">
                <a:solidFill>
                  <a:srgbClr val="2D2D8A"/>
                </a:solidFill>
              </a:rPr>
              <a:t>Схема пропорционального счётчика в продольном (</a:t>
            </a:r>
            <a:r>
              <a:rPr lang="ru-RU" altLang="ru-RU" sz="1800" b="1" i="1" dirty="0">
                <a:solidFill>
                  <a:srgbClr val="2D2D8A"/>
                </a:solidFill>
              </a:rPr>
              <a:t>а</a:t>
            </a:r>
            <a:r>
              <a:rPr lang="ru-RU" altLang="ru-RU" sz="1800" b="1" dirty="0">
                <a:solidFill>
                  <a:srgbClr val="2D2D8A"/>
                </a:solidFill>
              </a:rPr>
              <a:t>) и поперечном (</a:t>
            </a:r>
            <a:r>
              <a:rPr lang="ru-RU" altLang="ru-RU" sz="1800" b="1" i="1" dirty="0">
                <a:solidFill>
                  <a:srgbClr val="2D2D8A"/>
                </a:solidFill>
              </a:rPr>
              <a:t>б</a:t>
            </a:r>
            <a:r>
              <a:rPr lang="ru-RU" altLang="ru-RU" sz="1800" b="1" dirty="0">
                <a:solidFill>
                  <a:srgbClr val="2D2D8A"/>
                </a:solidFill>
              </a:rPr>
              <a:t>) разрезах (аналогично устроен счётчик Гейгера и цилиндрическая ионизационная камера): 1 - нить-анод, 2 - цилиндрический катод, 3 - изолятор, 4 - траектория заряженной частицы, 5 - электронная лавина. </a:t>
            </a:r>
          </a:p>
        </p:txBody>
      </p:sp>
      <p:pic>
        <p:nvPicPr>
          <p:cNvPr id="33797" name="Picture 9" descr="untitled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" y="2474201"/>
            <a:ext cx="5179036" cy="20981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B7CEFA64-0FE6-EDCB-2014-DE8262CA0E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30" r="10630"/>
          <a:stretch/>
        </p:blipFill>
        <p:spPr bwMode="auto">
          <a:xfrm>
            <a:off x="5392396" y="2428163"/>
            <a:ext cx="3657600" cy="2419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3">
            <a:extLst>
              <a:ext uri="{FF2B5EF4-FFF2-40B4-BE49-F238E27FC236}">
                <a16:creationId xmlns:a16="http://schemas.microsoft.com/office/drawing/2014/main" id="{13A0B663-1C53-E10E-8823-835B562E14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9820" y="956906"/>
            <a:ext cx="7772400" cy="7956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lnSpc>
                <a:spcPct val="90000"/>
              </a:lnSpc>
              <a:buFontTx/>
              <a:buNone/>
            </a:pPr>
            <a:r>
              <a:rPr lang="ru-RU" altLang="ru-RU" sz="2200" b="1" kern="0" dirty="0">
                <a:solidFill>
                  <a:srgbClr val="2D2D8A"/>
                </a:solidFill>
              </a:rPr>
              <a:t>Амплитуда сигнала </a:t>
            </a:r>
            <a:r>
              <a:rPr lang="ru-RU" altLang="ru-RU" sz="2200" b="1" kern="0" dirty="0">
                <a:solidFill>
                  <a:srgbClr val="FF0000"/>
                </a:solidFill>
              </a:rPr>
              <a:t>пропорциональна</a:t>
            </a:r>
            <a:r>
              <a:rPr lang="ru-RU" altLang="ru-RU" sz="2200" b="1" kern="0" dirty="0">
                <a:solidFill>
                  <a:srgbClr val="2D2D8A"/>
                </a:solidFill>
              </a:rPr>
              <a:t> энергии, выделенной в объёме детектора регистрируемой частицей.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338BD04-F872-C8D6-37C6-8AA802B8F0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4F1A76E-830F-4EA0-AD71-EE3C3D7EE5D9}" type="slidenum">
              <a:rPr lang="en-US" altLang="ru-RU" smtClean="0"/>
              <a:pPr>
                <a:defRPr/>
              </a:pPr>
              <a:t>40</a:t>
            </a:fld>
            <a:endParaRPr lang="en-US" altLang="ru-RU"/>
          </a:p>
        </p:txBody>
      </p:sp>
      <p:sp>
        <p:nvSpPr>
          <p:cNvPr id="4" name="Text Box 8">
            <a:extLst>
              <a:ext uri="{FF2B5EF4-FFF2-40B4-BE49-F238E27FC236}">
                <a16:creationId xmlns:a16="http://schemas.microsoft.com/office/drawing/2014/main" id="{2D7CD59A-83AE-10DB-446E-9AAC81144D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13192" y="1870671"/>
            <a:ext cx="54895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2000" b="1" dirty="0">
                <a:solidFill>
                  <a:schemeClr val="tx2"/>
                </a:solidFill>
              </a:rPr>
              <a:t>Рабочий газ: </a:t>
            </a:r>
            <a:r>
              <a:rPr lang="en-US" altLang="ru-RU" sz="2000" b="1" dirty="0" err="1">
                <a:solidFill>
                  <a:schemeClr val="tx2"/>
                </a:solidFill>
              </a:rPr>
              <a:t>Ar</a:t>
            </a:r>
            <a:r>
              <a:rPr lang="en-US" altLang="ru-RU" sz="2000" b="1" dirty="0">
                <a:solidFill>
                  <a:schemeClr val="tx2"/>
                </a:solidFill>
              </a:rPr>
              <a:t> [90–95%] + </a:t>
            </a:r>
            <a:r>
              <a:rPr lang="ru-RU" altLang="ru-RU" sz="2000" b="1" dirty="0">
                <a:solidFill>
                  <a:schemeClr val="tx2"/>
                </a:solidFill>
              </a:rPr>
              <a:t>СН</a:t>
            </a:r>
            <a:r>
              <a:rPr lang="ru-RU" altLang="ru-RU" sz="2000" b="1" baseline="-25000" dirty="0">
                <a:solidFill>
                  <a:schemeClr val="tx2"/>
                </a:solidFill>
              </a:rPr>
              <a:t>4</a:t>
            </a:r>
            <a:r>
              <a:rPr lang="en-US" altLang="ru-RU" sz="2000" b="1" dirty="0">
                <a:solidFill>
                  <a:schemeClr val="tx2"/>
                </a:solidFill>
              </a:rPr>
              <a:t>(</a:t>
            </a:r>
            <a:r>
              <a:rPr lang="ru-RU" altLang="ru-RU" sz="2000" b="1" dirty="0">
                <a:solidFill>
                  <a:schemeClr val="tx2"/>
                </a:solidFill>
              </a:rPr>
              <a:t>СО</a:t>
            </a:r>
            <a:r>
              <a:rPr lang="ru-RU" altLang="ru-RU" sz="2000" b="1" baseline="-25000" dirty="0">
                <a:solidFill>
                  <a:schemeClr val="tx2"/>
                </a:solidFill>
              </a:rPr>
              <a:t>2</a:t>
            </a:r>
            <a:r>
              <a:rPr lang="en-US" altLang="ru-RU" sz="2000" b="1" dirty="0">
                <a:solidFill>
                  <a:schemeClr val="tx2"/>
                </a:solidFill>
              </a:rPr>
              <a:t>) [</a:t>
            </a:r>
            <a:r>
              <a:rPr lang="ru-RU" altLang="ru-RU" sz="2000" b="1" dirty="0">
                <a:solidFill>
                  <a:schemeClr val="tx2"/>
                </a:solidFill>
              </a:rPr>
              <a:t>10–5%</a:t>
            </a:r>
            <a:r>
              <a:rPr lang="en-US" altLang="ru-RU" sz="2000" b="1" dirty="0">
                <a:solidFill>
                  <a:schemeClr val="tx2"/>
                </a:solidFill>
              </a:rPr>
              <a:t>]</a:t>
            </a:r>
            <a:endParaRPr lang="ru-RU" altLang="ru-RU" sz="2000" b="1" dirty="0">
              <a:solidFill>
                <a:schemeClr val="tx2"/>
              </a:solidFill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3054" y="152400"/>
            <a:ext cx="7772400" cy="533400"/>
          </a:xfrm>
        </p:spPr>
        <p:txBody>
          <a:bodyPr/>
          <a:lstStyle/>
          <a:p>
            <a:r>
              <a:rPr lang="ru-RU" sz="3200" b="1" dirty="0">
                <a:solidFill>
                  <a:srgbClr val="FF0000"/>
                </a:solidFill>
              </a:rPr>
              <a:t>Регистрация нейтронов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838200"/>
            <a:ext cx="8359254" cy="5715000"/>
          </a:xfrm>
        </p:spPr>
        <p:txBody>
          <a:bodyPr/>
          <a:lstStyle/>
          <a:p>
            <a:r>
              <a:rPr lang="ru-RU" sz="2100" b="1" dirty="0">
                <a:solidFill>
                  <a:srgbClr val="2D2D8A"/>
                </a:solidFill>
              </a:rPr>
              <a:t>Реакции с вылетом заряжённых частиц;</a:t>
            </a:r>
          </a:p>
          <a:p>
            <a:endParaRPr lang="ru-RU" sz="2100" b="1" dirty="0">
              <a:solidFill>
                <a:srgbClr val="2D2D8A"/>
              </a:solidFill>
            </a:endParaRPr>
          </a:p>
          <a:p>
            <a:endParaRPr lang="ru-RU" sz="2100" b="1" dirty="0">
              <a:solidFill>
                <a:srgbClr val="2D2D8A"/>
              </a:solidFill>
            </a:endParaRPr>
          </a:p>
          <a:p>
            <a:endParaRPr lang="ru-RU" sz="2100" b="1" dirty="0">
              <a:solidFill>
                <a:srgbClr val="2D2D8A"/>
              </a:solidFill>
            </a:endParaRPr>
          </a:p>
          <a:p>
            <a:pPr marL="0" indent="0">
              <a:buNone/>
            </a:pPr>
            <a:endParaRPr lang="en-US" sz="2100" b="1" dirty="0">
              <a:solidFill>
                <a:srgbClr val="2D2D8A"/>
              </a:solidFill>
            </a:endParaRPr>
          </a:p>
          <a:p>
            <a:pPr marL="0" indent="0">
              <a:buNone/>
            </a:pPr>
            <a:endParaRPr lang="en-US" sz="2100" b="1" dirty="0">
              <a:solidFill>
                <a:srgbClr val="2D2D8A"/>
              </a:solidFill>
            </a:endParaRPr>
          </a:p>
          <a:p>
            <a:pPr marL="0" indent="0">
              <a:buNone/>
            </a:pPr>
            <a:endParaRPr lang="en-US" sz="2100" b="1" dirty="0">
              <a:solidFill>
                <a:srgbClr val="2D2D8A"/>
              </a:solidFill>
            </a:endParaRPr>
          </a:p>
          <a:p>
            <a:pPr marL="0" indent="0">
              <a:buNone/>
            </a:pPr>
            <a:endParaRPr lang="ru-RU" sz="2100" b="1" dirty="0">
              <a:solidFill>
                <a:srgbClr val="2D2D8A"/>
              </a:solidFill>
            </a:endParaRPr>
          </a:p>
          <a:p>
            <a:r>
              <a:rPr lang="ru-RU" sz="2100" b="1" dirty="0">
                <a:solidFill>
                  <a:srgbClr val="2D2D8A"/>
                </a:solidFill>
              </a:rPr>
              <a:t>Деление ядер</a:t>
            </a:r>
            <a:r>
              <a:rPr lang="en-US" sz="2100" b="1" dirty="0">
                <a:solidFill>
                  <a:srgbClr val="2D2D8A"/>
                </a:solidFill>
              </a:rPr>
              <a:t>:</a:t>
            </a:r>
            <a:r>
              <a:rPr lang="ru-RU" sz="2100" b="1" dirty="0">
                <a:solidFill>
                  <a:srgbClr val="2D2D8A"/>
                </a:solidFill>
              </a:rPr>
              <a:t> </a:t>
            </a:r>
            <a:r>
              <a:rPr lang="en-US" sz="2100" b="1" baseline="30000" dirty="0">
                <a:solidFill>
                  <a:srgbClr val="2D2D8A"/>
                </a:solidFill>
              </a:rPr>
              <a:t>23</a:t>
            </a:r>
            <a:r>
              <a:rPr lang="ru-RU" sz="2100" b="1" baseline="30000" dirty="0">
                <a:solidFill>
                  <a:srgbClr val="2D2D8A"/>
                </a:solidFill>
              </a:rPr>
              <a:t>3</a:t>
            </a:r>
            <a:r>
              <a:rPr lang="en-US" sz="2100" b="1" dirty="0">
                <a:solidFill>
                  <a:srgbClr val="2D2D8A"/>
                </a:solidFill>
              </a:rPr>
              <a:t>U (5</a:t>
            </a:r>
            <a:r>
              <a:rPr lang="ru-RU" sz="2100" b="1" dirty="0">
                <a:solidFill>
                  <a:srgbClr val="2D2D8A"/>
                </a:solidFill>
              </a:rPr>
              <a:t>30</a:t>
            </a:r>
            <a:r>
              <a:rPr lang="en-US" sz="2100" b="1" dirty="0">
                <a:solidFill>
                  <a:srgbClr val="2D2D8A"/>
                </a:solidFill>
              </a:rPr>
              <a:t> </a:t>
            </a:r>
            <a:r>
              <a:rPr lang="ru-RU" sz="2100" b="1" dirty="0">
                <a:solidFill>
                  <a:srgbClr val="2D2D8A"/>
                </a:solidFill>
              </a:rPr>
              <a:t>б),</a:t>
            </a:r>
            <a:r>
              <a:rPr lang="en-US" sz="2100" b="1" dirty="0">
                <a:solidFill>
                  <a:srgbClr val="2D2D8A"/>
                </a:solidFill>
              </a:rPr>
              <a:t> </a:t>
            </a:r>
            <a:r>
              <a:rPr lang="en-US" sz="2100" b="1" baseline="30000" dirty="0">
                <a:solidFill>
                  <a:srgbClr val="2D2D8A"/>
                </a:solidFill>
              </a:rPr>
              <a:t>235</a:t>
            </a:r>
            <a:r>
              <a:rPr lang="en-US" sz="2100" b="1" dirty="0">
                <a:solidFill>
                  <a:srgbClr val="2D2D8A"/>
                </a:solidFill>
              </a:rPr>
              <a:t>U (5</a:t>
            </a:r>
            <a:r>
              <a:rPr lang="ru-RU" sz="2100" b="1" dirty="0">
                <a:solidFill>
                  <a:srgbClr val="2D2D8A"/>
                </a:solidFill>
              </a:rPr>
              <a:t>86</a:t>
            </a:r>
            <a:r>
              <a:rPr lang="en-US" sz="2100" b="1" dirty="0">
                <a:solidFill>
                  <a:srgbClr val="2D2D8A"/>
                </a:solidFill>
              </a:rPr>
              <a:t> </a:t>
            </a:r>
            <a:r>
              <a:rPr lang="ru-RU" sz="2100" b="1" dirty="0">
                <a:solidFill>
                  <a:srgbClr val="2D2D8A"/>
                </a:solidFill>
              </a:rPr>
              <a:t>б), </a:t>
            </a:r>
            <a:r>
              <a:rPr lang="ru-RU" sz="2100" b="1" baseline="30000" dirty="0">
                <a:solidFill>
                  <a:srgbClr val="2D2D8A"/>
                </a:solidFill>
              </a:rPr>
              <a:t>239</a:t>
            </a:r>
            <a:r>
              <a:rPr lang="en-US" sz="2100" b="1" dirty="0">
                <a:solidFill>
                  <a:srgbClr val="2D2D8A"/>
                </a:solidFill>
              </a:rPr>
              <a:t>Pu (750 </a:t>
            </a:r>
            <a:r>
              <a:rPr lang="ru-RU" sz="2100" b="1" dirty="0">
                <a:solidFill>
                  <a:srgbClr val="2D2D8A"/>
                </a:solidFill>
              </a:rPr>
              <a:t>б);</a:t>
            </a:r>
          </a:p>
          <a:p>
            <a:r>
              <a:rPr lang="ru-RU" sz="2100" b="1" dirty="0">
                <a:solidFill>
                  <a:srgbClr val="2D2D8A"/>
                </a:solidFill>
              </a:rPr>
              <a:t>Радиационный захват: </a:t>
            </a:r>
            <a:r>
              <a:rPr lang="en-US" sz="2100" b="1" dirty="0">
                <a:solidFill>
                  <a:srgbClr val="2D2D8A"/>
                </a:solidFill>
              </a:rPr>
              <a:t>Cd</a:t>
            </a:r>
            <a:r>
              <a:rPr lang="ru-RU" sz="2100" b="1" dirty="0">
                <a:solidFill>
                  <a:srgbClr val="2D2D8A"/>
                </a:solidFill>
              </a:rPr>
              <a:t> -</a:t>
            </a:r>
            <a:r>
              <a:rPr lang="en-US" sz="2100" b="1" dirty="0">
                <a:solidFill>
                  <a:srgbClr val="2D2D8A"/>
                </a:solidFill>
              </a:rPr>
              <a:t> 2.5 </a:t>
            </a:r>
            <a:r>
              <a:rPr lang="ru-RU" sz="2100" b="1" dirty="0">
                <a:solidFill>
                  <a:srgbClr val="2D2D8A"/>
                </a:solidFill>
              </a:rPr>
              <a:t>кб</a:t>
            </a:r>
            <a:r>
              <a:rPr lang="en-US" sz="2100" b="1" dirty="0">
                <a:solidFill>
                  <a:srgbClr val="2D2D8A"/>
                </a:solidFill>
              </a:rPr>
              <a:t> </a:t>
            </a:r>
            <a:r>
              <a:rPr lang="ru-RU" sz="2100" b="1" dirty="0">
                <a:solidFill>
                  <a:srgbClr val="2D2D8A"/>
                </a:solidFill>
              </a:rPr>
              <a:t>(</a:t>
            </a:r>
            <a:r>
              <a:rPr lang="ru-RU" sz="2100" b="1" baseline="30000" dirty="0">
                <a:solidFill>
                  <a:srgbClr val="2D2D8A"/>
                </a:solidFill>
              </a:rPr>
              <a:t>113</a:t>
            </a:r>
            <a:r>
              <a:rPr lang="en-US" sz="2100" b="1" dirty="0">
                <a:solidFill>
                  <a:srgbClr val="2D2D8A"/>
                </a:solidFill>
              </a:rPr>
              <a:t>Cd</a:t>
            </a:r>
            <a:r>
              <a:rPr lang="ru-RU" sz="2100" b="1" dirty="0">
                <a:solidFill>
                  <a:srgbClr val="2D2D8A"/>
                </a:solidFill>
              </a:rPr>
              <a:t> - 20 кб); </a:t>
            </a:r>
            <a:r>
              <a:rPr lang="en-US" sz="2100" b="1" dirty="0" err="1">
                <a:solidFill>
                  <a:srgbClr val="2D2D8A"/>
                </a:solidFill>
              </a:rPr>
              <a:t>Gd</a:t>
            </a:r>
            <a:r>
              <a:rPr lang="en-US" sz="2100" b="1" dirty="0">
                <a:solidFill>
                  <a:srgbClr val="2D2D8A"/>
                </a:solidFill>
              </a:rPr>
              <a:t> – 50 </a:t>
            </a:r>
            <a:r>
              <a:rPr lang="ru-RU" sz="2100" b="1" dirty="0">
                <a:solidFill>
                  <a:srgbClr val="2D2D8A"/>
                </a:solidFill>
              </a:rPr>
              <a:t>кб (</a:t>
            </a:r>
            <a:r>
              <a:rPr lang="ru-RU" sz="2100" b="1" baseline="30000" dirty="0">
                <a:solidFill>
                  <a:srgbClr val="2D2D8A"/>
                </a:solidFill>
              </a:rPr>
              <a:t>157</a:t>
            </a:r>
            <a:r>
              <a:rPr lang="en-US" sz="2100" b="1" dirty="0" err="1">
                <a:solidFill>
                  <a:srgbClr val="2D2D8A"/>
                </a:solidFill>
              </a:rPr>
              <a:t>Gd</a:t>
            </a:r>
            <a:r>
              <a:rPr lang="en-US" sz="2100" b="1" dirty="0">
                <a:solidFill>
                  <a:srgbClr val="2D2D8A"/>
                </a:solidFill>
              </a:rPr>
              <a:t> – 242 </a:t>
            </a:r>
            <a:r>
              <a:rPr lang="ru-RU" sz="2100" b="1" dirty="0">
                <a:solidFill>
                  <a:srgbClr val="2D2D8A"/>
                </a:solidFill>
              </a:rPr>
              <a:t>кб);</a:t>
            </a:r>
          </a:p>
          <a:p>
            <a:r>
              <a:rPr lang="ru-RU" sz="2100" b="1" dirty="0">
                <a:solidFill>
                  <a:srgbClr val="2D2D8A"/>
                </a:solidFill>
              </a:rPr>
              <a:t>Радиоактивные индикаторы: </a:t>
            </a:r>
            <a:r>
              <a:rPr lang="it-IT" sz="2100" b="1" dirty="0">
                <a:solidFill>
                  <a:srgbClr val="2D2D8A"/>
                </a:solidFill>
              </a:rPr>
              <a:t> </a:t>
            </a:r>
            <a:r>
              <a:rPr lang="it-IT" sz="2100" b="1" baseline="30000" dirty="0">
                <a:solidFill>
                  <a:srgbClr val="2D2D8A"/>
                </a:solidFill>
              </a:rPr>
              <a:t>55</a:t>
            </a:r>
            <a:r>
              <a:rPr lang="it-IT" sz="2100" b="1" dirty="0">
                <a:solidFill>
                  <a:srgbClr val="2D2D8A"/>
                </a:solidFill>
              </a:rPr>
              <a:t>Mn (E = 300 эВ), </a:t>
            </a:r>
            <a:r>
              <a:rPr lang="it-IT" sz="2100" b="1" baseline="30000" dirty="0">
                <a:solidFill>
                  <a:srgbClr val="2D2D8A"/>
                </a:solidFill>
              </a:rPr>
              <a:t>59</a:t>
            </a:r>
            <a:r>
              <a:rPr lang="it-IT" sz="2100" b="1" dirty="0">
                <a:solidFill>
                  <a:srgbClr val="2D2D8A"/>
                </a:solidFill>
              </a:rPr>
              <a:t>Co (E =100 эВ), </a:t>
            </a:r>
            <a:r>
              <a:rPr lang="it-IT" sz="2100" b="1" baseline="30000" dirty="0">
                <a:solidFill>
                  <a:srgbClr val="2D2D8A"/>
                </a:solidFill>
              </a:rPr>
              <a:t>103</a:t>
            </a:r>
            <a:r>
              <a:rPr lang="it-IT" sz="2100" b="1" dirty="0">
                <a:solidFill>
                  <a:srgbClr val="2D2D8A"/>
                </a:solidFill>
              </a:rPr>
              <a:t>Rh, </a:t>
            </a:r>
            <a:r>
              <a:rPr lang="it-IT" sz="2100" b="1" baseline="30000" dirty="0">
                <a:solidFill>
                  <a:srgbClr val="2D2D8A"/>
                </a:solidFill>
              </a:rPr>
              <a:t>115</a:t>
            </a:r>
            <a:r>
              <a:rPr lang="it-IT" sz="2100" b="1" dirty="0">
                <a:solidFill>
                  <a:srgbClr val="2D2D8A"/>
                </a:solidFill>
              </a:rPr>
              <a:t>In (E = 1,5 эВ), </a:t>
            </a:r>
            <a:r>
              <a:rPr lang="it-IT" sz="2100" b="1" baseline="30000" dirty="0">
                <a:solidFill>
                  <a:srgbClr val="2D2D8A"/>
                </a:solidFill>
              </a:rPr>
              <a:t>127</a:t>
            </a:r>
            <a:r>
              <a:rPr lang="it-IT" sz="2100" b="1" dirty="0">
                <a:solidFill>
                  <a:srgbClr val="2D2D8A"/>
                </a:solidFill>
              </a:rPr>
              <a:t>I (E = 35 эВ), </a:t>
            </a:r>
            <a:r>
              <a:rPr lang="it-IT" sz="2100" b="1" baseline="30000" dirty="0">
                <a:solidFill>
                  <a:srgbClr val="2D2D8A"/>
                </a:solidFill>
              </a:rPr>
              <a:t>107</a:t>
            </a:r>
            <a:r>
              <a:rPr lang="it-IT" sz="2100" b="1" dirty="0">
                <a:solidFill>
                  <a:srgbClr val="2D2D8A"/>
                </a:solidFill>
              </a:rPr>
              <a:t>Ag, </a:t>
            </a:r>
            <a:r>
              <a:rPr lang="it-IT" sz="2100" b="1" baseline="30000" dirty="0">
                <a:solidFill>
                  <a:srgbClr val="2D2D8A"/>
                </a:solidFill>
              </a:rPr>
              <a:t>197</a:t>
            </a:r>
            <a:r>
              <a:rPr lang="it-IT" sz="2100" b="1" dirty="0">
                <a:solidFill>
                  <a:srgbClr val="2D2D8A"/>
                </a:solidFill>
              </a:rPr>
              <a:t>Au (E = 5 эВ)</a:t>
            </a:r>
            <a:r>
              <a:rPr lang="ru-RU" sz="2100" b="1" dirty="0">
                <a:solidFill>
                  <a:srgbClr val="2D2D8A"/>
                </a:solidFill>
              </a:rPr>
              <a:t>;</a:t>
            </a:r>
          </a:p>
          <a:p>
            <a:r>
              <a:rPr lang="ru-RU" sz="2100" b="1" dirty="0">
                <a:solidFill>
                  <a:srgbClr val="2D2D8A"/>
                </a:solidFill>
              </a:rPr>
              <a:t>Протоны отдачи.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6686443"/>
              </p:ext>
            </p:extLst>
          </p:nvPr>
        </p:nvGraphicFramePr>
        <p:xfrm>
          <a:off x="1905000" y="2209800"/>
          <a:ext cx="4800598" cy="1493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65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83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457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Реакция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dirty="0"/>
                        <a:t>σ</a:t>
                      </a:r>
                      <a:r>
                        <a:rPr lang="ru-RU" dirty="0"/>
                        <a:t>, </a:t>
                      </a:r>
                      <a:r>
                        <a:rPr lang="ru-RU" dirty="0" err="1"/>
                        <a:t>барн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Q, </a:t>
                      </a:r>
                      <a:r>
                        <a:rPr lang="ru-RU" dirty="0"/>
                        <a:t>МэВ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baseline="30000" dirty="0">
                          <a:solidFill>
                            <a:srgbClr val="003399"/>
                          </a:solidFill>
                        </a:rPr>
                        <a:t>3</a:t>
                      </a:r>
                      <a:r>
                        <a:rPr lang="en-US" sz="1600" b="1" dirty="0">
                          <a:solidFill>
                            <a:srgbClr val="003399"/>
                          </a:solidFill>
                        </a:rPr>
                        <a:t>He(</a:t>
                      </a:r>
                      <a:r>
                        <a:rPr lang="en-US" sz="1600" b="1" dirty="0" err="1">
                          <a:solidFill>
                            <a:srgbClr val="003399"/>
                          </a:solidFill>
                        </a:rPr>
                        <a:t>n,p</a:t>
                      </a:r>
                      <a:r>
                        <a:rPr lang="en-US" sz="1600" b="1" dirty="0">
                          <a:solidFill>
                            <a:srgbClr val="003399"/>
                          </a:solidFill>
                        </a:rPr>
                        <a:t>)</a:t>
                      </a:r>
                      <a:r>
                        <a:rPr lang="en-US" sz="1600" b="1" baseline="30000" dirty="0">
                          <a:solidFill>
                            <a:srgbClr val="003399"/>
                          </a:solidFill>
                        </a:rPr>
                        <a:t>3</a:t>
                      </a:r>
                      <a:r>
                        <a:rPr lang="en-US" sz="1600" b="1" dirty="0">
                          <a:solidFill>
                            <a:srgbClr val="003399"/>
                          </a:solidFill>
                        </a:rPr>
                        <a:t>H</a:t>
                      </a:r>
                      <a:endParaRPr lang="ru-RU" sz="1600" b="1" dirty="0">
                        <a:solidFill>
                          <a:srgbClr val="003399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003399"/>
                          </a:solidFill>
                        </a:rPr>
                        <a:t>5333</a:t>
                      </a:r>
                      <a:endParaRPr lang="ru-RU" sz="1600" b="1" dirty="0">
                        <a:solidFill>
                          <a:srgbClr val="003399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rgbClr val="003399"/>
                          </a:solidFill>
                        </a:rPr>
                        <a:t>0.764</a:t>
                      </a:r>
                      <a:endParaRPr lang="ru-RU" sz="1600" b="1" dirty="0">
                        <a:solidFill>
                          <a:srgbClr val="003399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baseline="30000" dirty="0">
                          <a:solidFill>
                            <a:srgbClr val="003399"/>
                          </a:solidFill>
                        </a:rPr>
                        <a:t>6</a:t>
                      </a:r>
                      <a:r>
                        <a:rPr lang="en-US" sz="1600" b="1" dirty="0">
                          <a:solidFill>
                            <a:srgbClr val="003399"/>
                          </a:solidFill>
                        </a:rPr>
                        <a:t>Li(n,</a:t>
                      </a:r>
                      <a:r>
                        <a:rPr lang="el-GR" sz="1600" b="1" dirty="0">
                          <a:solidFill>
                            <a:srgbClr val="003399"/>
                          </a:solidFill>
                        </a:rPr>
                        <a:t>α</a:t>
                      </a:r>
                      <a:r>
                        <a:rPr lang="en-US" sz="1600" b="1" dirty="0">
                          <a:solidFill>
                            <a:srgbClr val="003399"/>
                          </a:solidFill>
                        </a:rPr>
                        <a:t>)</a:t>
                      </a:r>
                      <a:r>
                        <a:rPr lang="en-US" sz="1600" b="1" baseline="30000" dirty="0">
                          <a:solidFill>
                            <a:srgbClr val="003399"/>
                          </a:solidFill>
                        </a:rPr>
                        <a:t>3</a:t>
                      </a:r>
                      <a:r>
                        <a:rPr lang="en-US" sz="1600" b="1" dirty="0">
                          <a:solidFill>
                            <a:srgbClr val="003399"/>
                          </a:solidFill>
                        </a:rPr>
                        <a:t>H</a:t>
                      </a:r>
                      <a:endParaRPr lang="ru-RU" sz="1600" b="1" dirty="0">
                        <a:solidFill>
                          <a:srgbClr val="003399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003399"/>
                          </a:solidFill>
                        </a:rPr>
                        <a:t>940</a:t>
                      </a:r>
                      <a:endParaRPr lang="ru-RU" sz="1600" b="1" dirty="0">
                        <a:solidFill>
                          <a:srgbClr val="003399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rgbClr val="003399"/>
                          </a:solidFill>
                        </a:rPr>
                        <a:t>4.785</a:t>
                      </a:r>
                      <a:endParaRPr lang="ru-RU" sz="1600" b="1" dirty="0">
                        <a:solidFill>
                          <a:srgbClr val="003399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baseline="30000" dirty="0">
                          <a:solidFill>
                            <a:srgbClr val="003399"/>
                          </a:solidFill>
                        </a:rPr>
                        <a:t>10</a:t>
                      </a:r>
                      <a:r>
                        <a:rPr lang="en-US" sz="1600" b="1" dirty="0">
                          <a:solidFill>
                            <a:srgbClr val="003399"/>
                          </a:solidFill>
                        </a:rPr>
                        <a:t>B(n,</a:t>
                      </a:r>
                      <a:r>
                        <a:rPr lang="el-GR" sz="1600" b="1" dirty="0">
                          <a:solidFill>
                            <a:srgbClr val="003399"/>
                          </a:solidFill>
                        </a:rPr>
                        <a:t>σγ</a:t>
                      </a:r>
                      <a:r>
                        <a:rPr lang="en-US" sz="1600" b="1" dirty="0">
                          <a:solidFill>
                            <a:srgbClr val="003399"/>
                          </a:solidFill>
                        </a:rPr>
                        <a:t>)</a:t>
                      </a:r>
                      <a:r>
                        <a:rPr lang="en-US" sz="1600" b="1" baseline="30000" dirty="0">
                          <a:solidFill>
                            <a:srgbClr val="003399"/>
                          </a:solidFill>
                        </a:rPr>
                        <a:t>7</a:t>
                      </a:r>
                      <a:r>
                        <a:rPr lang="en-US" sz="1600" b="1" dirty="0">
                          <a:solidFill>
                            <a:srgbClr val="003399"/>
                          </a:solidFill>
                        </a:rPr>
                        <a:t>Li</a:t>
                      </a:r>
                      <a:endParaRPr lang="ru-RU" sz="1600" b="1" dirty="0">
                        <a:solidFill>
                          <a:srgbClr val="003399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003399"/>
                          </a:solidFill>
                        </a:rPr>
                        <a:t>3837</a:t>
                      </a:r>
                      <a:endParaRPr lang="ru-RU" sz="1600" b="1" dirty="0">
                        <a:solidFill>
                          <a:srgbClr val="003399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rgbClr val="003399"/>
                          </a:solidFill>
                        </a:rPr>
                        <a:t>2.791 (7%), 2.313 (93%)</a:t>
                      </a:r>
                      <a:endParaRPr lang="ru-RU" sz="1600" b="1" dirty="0">
                        <a:solidFill>
                          <a:srgbClr val="003399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1371600" y="1416050"/>
            <a:ext cx="6211888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ru-RU" sz="1800" b="1" dirty="0"/>
              <a:t>n + </a:t>
            </a:r>
            <a:r>
              <a:rPr lang="en-US" altLang="ru-RU" sz="1800" b="1" baseline="30000" dirty="0"/>
              <a:t>3</a:t>
            </a:r>
            <a:r>
              <a:rPr lang="en-US" altLang="ru-RU" sz="1800" b="1" dirty="0"/>
              <a:t>He</a:t>
            </a:r>
            <a:r>
              <a:rPr lang="ru-RU" altLang="ru-RU" sz="1800" b="1" dirty="0"/>
              <a:t> </a:t>
            </a:r>
            <a:r>
              <a:rPr lang="ru-RU" altLang="ru-RU" sz="1800" b="1" dirty="0">
                <a:cs typeface="Times New Roman" panose="02020603050405020304" pitchFamily="18" charset="0"/>
              </a:rPr>
              <a:t>→</a:t>
            </a:r>
            <a:r>
              <a:rPr lang="en-US" altLang="ru-RU" sz="1800" b="1" dirty="0"/>
              <a:t> </a:t>
            </a:r>
            <a:r>
              <a:rPr lang="en-US" altLang="ru-RU" sz="1800" b="1" baseline="30000" dirty="0"/>
              <a:t>3</a:t>
            </a:r>
            <a:r>
              <a:rPr lang="en-US" altLang="ru-RU" sz="1800" b="1" dirty="0"/>
              <a:t>H + </a:t>
            </a:r>
            <a:r>
              <a:rPr lang="en-US" altLang="ru-RU" sz="1800" b="1" baseline="30000" dirty="0"/>
              <a:t>1</a:t>
            </a:r>
            <a:r>
              <a:rPr lang="en-US" altLang="ru-RU" sz="1800" b="1" dirty="0"/>
              <a:t>H + 0.764 </a:t>
            </a:r>
            <a:r>
              <a:rPr lang="en-US" altLang="ru-RU" sz="1800" b="1" dirty="0" err="1"/>
              <a:t>МэВ</a:t>
            </a:r>
            <a:r>
              <a:rPr lang="en-US" altLang="ru-RU" sz="1800" b="1" dirty="0"/>
              <a:t>        </a:t>
            </a:r>
            <a:br>
              <a:rPr lang="en-US" altLang="ru-RU" sz="1800" b="1" dirty="0"/>
            </a:br>
            <a:r>
              <a:rPr lang="en-US" altLang="ru-RU" sz="1800" b="1" dirty="0"/>
              <a:t>n + </a:t>
            </a:r>
            <a:r>
              <a:rPr lang="en-US" altLang="ru-RU" sz="1800" b="1" baseline="30000" dirty="0"/>
              <a:t>10</a:t>
            </a:r>
            <a:r>
              <a:rPr lang="en-US" altLang="ru-RU" sz="1800" b="1" dirty="0"/>
              <a:t>B</a:t>
            </a:r>
            <a:r>
              <a:rPr lang="ru-RU" altLang="ru-RU" sz="1800" b="1" dirty="0"/>
              <a:t>  </a:t>
            </a:r>
            <a:r>
              <a:rPr lang="ru-RU" altLang="ru-RU" sz="1800" b="1" dirty="0">
                <a:cs typeface="Times New Roman" panose="02020603050405020304" pitchFamily="18" charset="0"/>
              </a:rPr>
              <a:t>→</a:t>
            </a:r>
            <a:r>
              <a:rPr lang="en-US" altLang="ru-RU" sz="1800" b="1" dirty="0"/>
              <a:t> </a:t>
            </a:r>
            <a:r>
              <a:rPr lang="en-US" altLang="ru-RU" sz="1800" b="1" baseline="30000" dirty="0"/>
              <a:t>7</a:t>
            </a:r>
            <a:r>
              <a:rPr lang="en-US" altLang="ru-RU" sz="1800" b="1" dirty="0"/>
              <a:t>Li* + </a:t>
            </a:r>
            <a:r>
              <a:rPr lang="en-US" altLang="ru-RU" sz="1800" b="1" baseline="30000" dirty="0"/>
              <a:t>4</a:t>
            </a:r>
            <a:r>
              <a:rPr lang="en-US" altLang="ru-RU" sz="1800" b="1" dirty="0"/>
              <a:t>He</a:t>
            </a:r>
            <a:r>
              <a:rPr lang="ru-RU" altLang="ru-RU" sz="1800" b="1" dirty="0"/>
              <a:t> </a:t>
            </a:r>
            <a:r>
              <a:rPr lang="ru-RU" altLang="ru-RU" sz="1800" b="1" dirty="0">
                <a:cs typeface="Times New Roman" panose="02020603050405020304" pitchFamily="18" charset="0"/>
              </a:rPr>
              <a:t>→</a:t>
            </a:r>
            <a:r>
              <a:rPr lang="en-US" altLang="ru-RU" sz="1800" b="1" baseline="30000" dirty="0"/>
              <a:t>7</a:t>
            </a:r>
            <a:r>
              <a:rPr lang="en-US" altLang="ru-RU" sz="1800" b="1" dirty="0"/>
              <a:t>Li + </a:t>
            </a:r>
            <a:r>
              <a:rPr lang="en-US" altLang="ru-RU" sz="1800" b="1" baseline="30000" dirty="0"/>
              <a:t>4</a:t>
            </a:r>
            <a:r>
              <a:rPr lang="en-US" altLang="ru-RU" sz="1800" b="1" dirty="0"/>
              <a:t>He +</a:t>
            </a:r>
            <a:r>
              <a:rPr lang="ru-RU" altLang="ru-RU" sz="1800" b="1" dirty="0"/>
              <a:t> </a:t>
            </a:r>
            <a:r>
              <a:rPr lang="el-GR" altLang="ru-RU" sz="1800" b="1" dirty="0">
                <a:cs typeface="Times New Roman" panose="02020603050405020304" pitchFamily="18" charset="0"/>
              </a:rPr>
              <a:t>γ</a:t>
            </a:r>
            <a:r>
              <a:rPr lang="en-US" altLang="ru-RU" sz="1800" b="1" dirty="0"/>
              <a:t> (0.48 </a:t>
            </a:r>
            <a:r>
              <a:rPr lang="en-US" altLang="ru-RU" sz="1800" b="1" dirty="0" err="1"/>
              <a:t>МэВ</a:t>
            </a:r>
            <a:r>
              <a:rPr lang="en-US" altLang="ru-RU" sz="1800" b="1" dirty="0"/>
              <a:t>) +2.3 </a:t>
            </a:r>
            <a:r>
              <a:rPr lang="en-US" altLang="ru-RU" sz="1800" b="1" dirty="0" err="1"/>
              <a:t>МэВ</a:t>
            </a:r>
            <a:r>
              <a:rPr lang="en-US" altLang="ru-RU" sz="1800" b="1" dirty="0"/>
              <a:t>    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A7872C-317C-0199-9DAA-B6C494C124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4F1A76E-830F-4EA0-AD71-EE3C3D7EE5D9}" type="slidenum">
              <a:rPr lang="en-US" altLang="ru-RU" smtClean="0"/>
              <a:pPr>
                <a:defRPr/>
              </a:pPr>
              <a:t>41</a:t>
            </a:fld>
            <a:endParaRPr lang="en-US" altLang="ru-RU"/>
          </a:p>
        </p:txBody>
      </p:sp>
    </p:spTree>
    <p:extLst>
      <p:ext uri="{BB962C8B-B14F-4D97-AF65-F5344CB8AC3E}">
        <p14:creationId xmlns:p14="http://schemas.microsoft.com/office/powerpoint/2010/main" val="85499170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3054" y="152400"/>
            <a:ext cx="7772400" cy="533400"/>
          </a:xfrm>
        </p:spPr>
        <p:txBody>
          <a:bodyPr/>
          <a:lstStyle/>
          <a:p>
            <a:r>
              <a:rPr lang="ru-RU" sz="3200" b="1" dirty="0">
                <a:solidFill>
                  <a:srgbClr val="FF0000"/>
                </a:solidFill>
              </a:rPr>
              <a:t>Регистрация нейтронов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A7872C-317C-0199-9DAA-B6C494C124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4F1A76E-830F-4EA0-AD71-EE3C3D7EE5D9}" type="slidenum">
              <a:rPr lang="en-US" altLang="ru-RU" smtClean="0"/>
              <a:pPr>
                <a:defRPr/>
              </a:pPr>
              <a:t>42</a:t>
            </a:fld>
            <a:endParaRPr lang="en-US" altLang="ru-RU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E851D94-B567-4FF2-CE8E-C0E64173EE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520347"/>
            <a:ext cx="4556985" cy="468151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FF10C8B-42EF-F05A-D024-37C8BAD36F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7345" y="1502513"/>
            <a:ext cx="4191000" cy="208059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DCD8A55-43FA-305B-3463-97852B38E7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4850524"/>
            <a:ext cx="3886200" cy="135390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07FA22E-31D0-91E5-7DA6-D1E332F6181B}"/>
              </a:ext>
            </a:extLst>
          </p:cNvPr>
          <p:cNvSpPr txBox="1"/>
          <p:nvPr/>
        </p:nvSpPr>
        <p:spPr>
          <a:xfrm>
            <a:off x="4833025" y="3681330"/>
            <a:ext cx="379054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400" b="1" dirty="0">
                <a:solidFill>
                  <a:srgbClr val="2D2D8A"/>
                </a:solidFill>
                <a:effectLst/>
                <a:latin typeface="+mn-lt"/>
              </a:rPr>
              <a:t>1 – recoils; 2 – focal-plane Si-detector; 3 – lateral Si-detectors; </a:t>
            </a:r>
            <a:r>
              <a:rPr lang="en-GB" sz="1400" b="1" dirty="0">
                <a:solidFill>
                  <a:srgbClr val="FF0000"/>
                </a:solidFill>
                <a:effectLst/>
                <a:latin typeface="+mn-lt"/>
              </a:rPr>
              <a:t>4 – </a:t>
            </a:r>
            <a:r>
              <a:rPr lang="en-GB" sz="1400" b="1" baseline="30000" dirty="0">
                <a:solidFill>
                  <a:srgbClr val="FF0000"/>
                </a:solidFill>
                <a:effectLst/>
                <a:latin typeface="+mn-lt"/>
              </a:rPr>
              <a:t>3</a:t>
            </a:r>
            <a:r>
              <a:rPr lang="en-GB" sz="1400" b="1" dirty="0">
                <a:solidFill>
                  <a:srgbClr val="FF0000"/>
                </a:solidFill>
                <a:effectLst/>
                <a:latin typeface="+mn-lt"/>
              </a:rPr>
              <a:t>He-counters</a:t>
            </a:r>
            <a:r>
              <a:rPr lang="en-GB" sz="1400" b="1" dirty="0">
                <a:solidFill>
                  <a:srgbClr val="2D2D8A"/>
                </a:solidFill>
                <a:effectLst/>
                <a:latin typeface="+mn-lt"/>
              </a:rPr>
              <a:t>; 5 – array of scintillators; 6 – vacuum chamber; </a:t>
            </a:r>
            <a:r>
              <a:rPr lang="en-GB" sz="1400" b="1" dirty="0">
                <a:solidFill>
                  <a:srgbClr val="FF0000"/>
                </a:solidFill>
                <a:effectLst/>
                <a:latin typeface="+mn-lt"/>
              </a:rPr>
              <a:t>7 – moderator</a:t>
            </a:r>
            <a:r>
              <a:rPr lang="en-GB" sz="1400" b="1" dirty="0">
                <a:solidFill>
                  <a:srgbClr val="2D2D8A"/>
                </a:solidFill>
                <a:effectLst/>
                <a:latin typeface="+mn-lt"/>
              </a:rPr>
              <a:t>; 8 – shield.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54C13DD-748E-943C-9FB6-796C077EDD65}"/>
              </a:ext>
            </a:extLst>
          </p:cNvPr>
          <p:cNvSpPr txBox="1"/>
          <p:nvPr/>
        </p:nvSpPr>
        <p:spPr>
          <a:xfrm>
            <a:off x="838200" y="802321"/>
            <a:ext cx="77853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SFiNx (</a:t>
            </a:r>
            <a:r>
              <a:rPr lang="en-GB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</a:rPr>
              <a:t>S</a:t>
            </a:r>
            <a:r>
              <a:rPr lang="en-GB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pontaneous </a:t>
            </a:r>
            <a:r>
              <a:rPr lang="en-GB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</a:rPr>
              <a:t>Fi</a:t>
            </a:r>
            <a:r>
              <a:rPr lang="en-GB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ssion, </a:t>
            </a:r>
            <a:r>
              <a:rPr lang="en-GB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</a:rPr>
              <a:t>N</a:t>
            </a:r>
            <a:r>
              <a:rPr lang="en-GB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eutrons and </a:t>
            </a:r>
            <a:r>
              <a:rPr lang="en-GB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</a:rPr>
              <a:t>X</a:t>
            </a:r>
            <a:r>
              <a:rPr lang="en-GB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-rays)</a:t>
            </a:r>
          </a:p>
        </p:txBody>
      </p:sp>
    </p:spTree>
    <p:extLst>
      <p:ext uri="{BB962C8B-B14F-4D97-AF65-F5344CB8AC3E}">
        <p14:creationId xmlns:p14="http://schemas.microsoft.com/office/powerpoint/2010/main" val="89916975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3" name="Text Box 10"/>
          <p:cNvSpPr txBox="1">
            <a:spLocks noChangeArrowheads="1"/>
          </p:cNvSpPr>
          <p:nvPr/>
        </p:nvSpPr>
        <p:spPr bwMode="auto">
          <a:xfrm>
            <a:off x="2119313" y="238125"/>
            <a:ext cx="489108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2800" b="1" dirty="0">
                <a:solidFill>
                  <a:srgbClr val="FF0000"/>
                </a:solidFill>
              </a:rPr>
              <a:t>Газонаполненные детекторы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0804A6D8-3B14-EF01-9AE5-03CF28A0AA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288" r="39965" b="19434"/>
          <a:stretch/>
        </p:blipFill>
        <p:spPr bwMode="auto">
          <a:xfrm>
            <a:off x="914400" y="1066800"/>
            <a:ext cx="6934200" cy="5221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97BE3D3-F207-0EC5-41E0-12BF015ADBA9}"/>
              </a:ext>
            </a:extLst>
          </p:cNvPr>
          <p:cNvSpPr txBox="1"/>
          <p:nvPr/>
        </p:nvSpPr>
        <p:spPr>
          <a:xfrm rot="16200000">
            <a:off x="6881406" y="2716280"/>
            <a:ext cx="15255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 b="1" dirty="0">
                <a:solidFill>
                  <a:schemeClr val="accent6"/>
                </a:solidFill>
              </a:rPr>
              <a:t>Тлеющий разряд</a:t>
            </a:r>
            <a:endParaRPr lang="en-RU" sz="1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BBA005-AEE3-21DA-86FE-056A7CFB04BC}"/>
              </a:ext>
            </a:extLst>
          </p:cNvPr>
          <p:cNvSpPr txBox="1"/>
          <p:nvPr/>
        </p:nvSpPr>
        <p:spPr>
          <a:xfrm rot="16200000">
            <a:off x="4481900" y="4202179"/>
            <a:ext cx="29718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 b="1" dirty="0">
                <a:solidFill>
                  <a:schemeClr val="accent6"/>
                </a:solidFill>
              </a:rPr>
              <a:t>Ограниченная пропорциональность</a:t>
            </a:r>
            <a:endParaRPr lang="en-RU" sz="1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63FA362-0645-9C64-4DA8-C3C3B3D93387}"/>
              </a:ext>
            </a:extLst>
          </p:cNvPr>
          <p:cNvSpPr txBox="1"/>
          <p:nvPr/>
        </p:nvSpPr>
        <p:spPr>
          <a:xfrm rot="16200000">
            <a:off x="367100" y="2481254"/>
            <a:ext cx="29718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 b="1" dirty="0">
                <a:solidFill>
                  <a:schemeClr val="accent6"/>
                </a:solidFill>
              </a:rPr>
              <a:t>Рекомбинация зарядов</a:t>
            </a:r>
            <a:endParaRPr lang="en-RU" sz="1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316562-0527-3007-4E29-A39EE5EFA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C3AA68-841D-459C-AD01-B8A882FD2255}" type="slidenum">
              <a:rPr lang="en-US" altLang="ru-RU" smtClean="0"/>
              <a:pPr>
                <a:defRPr/>
              </a:pPr>
              <a:t>43</a:t>
            </a:fld>
            <a:endParaRPr lang="en-US" altLang="ru-RU"/>
          </a:p>
        </p:txBody>
      </p:sp>
    </p:spTree>
    <p:extLst>
      <p:ext uri="{BB962C8B-B14F-4D97-AF65-F5344CB8AC3E}">
        <p14:creationId xmlns:p14="http://schemas.microsoft.com/office/powerpoint/2010/main" val="165404506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7" name="Rectangle 5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609600"/>
          </a:xfrm>
        </p:spPr>
        <p:txBody>
          <a:bodyPr/>
          <a:lstStyle/>
          <a:p>
            <a:pPr eaLnBrk="1" hangingPunct="1"/>
            <a:r>
              <a:rPr lang="ru-RU" altLang="ru-RU" sz="2800" b="1" dirty="0">
                <a:solidFill>
                  <a:srgbClr val="FF0000"/>
                </a:solidFill>
              </a:rPr>
              <a:t>Газонаполненные детекторы</a:t>
            </a:r>
          </a:p>
        </p:txBody>
      </p:sp>
      <p:sp>
        <p:nvSpPr>
          <p:cNvPr id="31748" name="Rectangle 6"/>
          <p:cNvSpPr>
            <a:spLocks noChangeArrowheads="1"/>
          </p:cNvSpPr>
          <p:nvPr/>
        </p:nvSpPr>
        <p:spPr bwMode="auto">
          <a:xfrm>
            <a:off x="609600" y="1012954"/>
            <a:ext cx="7924800" cy="4832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marL="233363" indent="-233363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ru-RU" altLang="ru-RU" sz="2200" b="1" dirty="0">
                <a:solidFill>
                  <a:srgbClr val="2D2D8A"/>
                </a:solidFill>
              </a:rPr>
              <a:t>Преимущества:</a:t>
            </a:r>
          </a:p>
          <a:p>
            <a:pPr eaLnBrk="1" hangingPunct="1">
              <a:spcBef>
                <a:spcPct val="0"/>
              </a:spcBef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ru-RU" altLang="ru-RU" sz="2200" b="1" dirty="0">
                <a:solidFill>
                  <a:srgbClr val="2D2D8A"/>
                </a:solidFill>
              </a:rPr>
              <a:t>Низкая плотность ионизации,</a:t>
            </a:r>
          </a:p>
          <a:p>
            <a:pPr eaLnBrk="1" hangingPunct="1">
              <a:spcBef>
                <a:spcPct val="0"/>
              </a:spcBef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ru-RU" altLang="ru-RU" sz="2200" b="1" dirty="0">
                <a:solidFill>
                  <a:srgbClr val="2D2D8A"/>
                </a:solidFill>
              </a:rPr>
              <a:t>Радиационная стойкость,</a:t>
            </a:r>
          </a:p>
          <a:p>
            <a:pPr eaLnBrk="1" hangingPunct="1">
              <a:spcBef>
                <a:spcPct val="0"/>
              </a:spcBef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ru-RU" altLang="ru-RU" sz="2200" b="1" dirty="0">
                <a:solidFill>
                  <a:srgbClr val="2D2D8A"/>
                </a:solidFill>
              </a:rPr>
              <a:t>Цена.</a:t>
            </a:r>
          </a:p>
          <a:p>
            <a:pPr eaLnBrk="1" hangingPunct="1">
              <a:spcBef>
                <a:spcPct val="0"/>
              </a:spcBef>
              <a:buClr>
                <a:srgbClr val="FF0000"/>
              </a:buClr>
              <a:buFont typeface="Wingdings" panose="05000000000000000000" pitchFamily="2" charset="2"/>
              <a:buChar char="Ø"/>
            </a:pPr>
            <a:endParaRPr lang="ru-RU" altLang="ru-RU" sz="2200" b="1" dirty="0">
              <a:solidFill>
                <a:srgbClr val="2D2D8A"/>
              </a:solidFill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2200" b="1" dirty="0">
                <a:solidFill>
                  <a:srgbClr val="2D2D8A"/>
                </a:solidFill>
              </a:rPr>
              <a:t>Недостатки:</a:t>
            </a:r>
          </a:p>
          <a:p>
            <a:pPr eaLnBrk="1" hangingPunct="1">
              <a:spcBef>
                <a:spcPct val="0"/>
              </a:spcBef>
              <a:buClr>
                <a:srgbClr val="CC0000"/>
              </a:buClr>
              <a:buFont typeface="Wingdings" panose="05000000000000000000" pitchFamily="2" charset="2"/>
              <a:buChar char="Ø"/>
            </a:pPr>
            <a:r>
              <a:rPr lang="ru-RU" altLang="ru-RU" sz="2200" b="1" dirty="0">
                <a:solidFill>
                  <a:srgbClr val="2D2D8A"/>
                </a:solidFill>
              </a:rPr>
              <a:t>плотность газа низка и энергия, теряемая частицей в объёме детектора мала, что не позволяет эффективно регистрировать высокоэнергичные и </a:t>
            </a:r>
            <a:r>
              <a:rPr lang="ru-RU" altLang="ru-RU" sz="2200" b="1" dirty="0" err="1">
                <a:solidFill>
                  <a:srgbClr val="2D2D8A"/>
                </a:solidFill>
              </a:rPr>
              <a:t>слабоионизующие</a:t>
            </a:r>
            <a:r>
              <a:rPr lang="ru-RU" altLang="ru-RU" sz="2200" b="1" dirty="0">
                <a:solidFill>
                  <a:srgbClr val="2D2D8A"/>
                </a:solidFill>
              </a:rPr>
              <a:t> частицы, </a:t>
            </a:r>
          </a:p>
          <a:p>
            <a:pPr eaLnBrk="1" hangingPunct="1">
              <a:spcBef>
                <a:spcPct val="0"/>
              </a:spcBef>
              <a:buClr>
                <a:srgbClr val="CC0000"/>
              </a:buClr>
              <a:buFont typeface="Wingdings" panose="05000000000000000000" pitchFamily="2" charset="2"/>
              <a:buChar char="Ø"/>
            </a:pPr>
            <a:r>
              <a:rPr lang="ru-RU" altLang="ru-RU" sz="2200" b="1" dirty="0">
                <a:solidFill>
                  <a:srgbClr val="2D2D8A"/>
                </a:solidFill>
              </a:rPr>
              <a:t>энергия, необходимая для рождения пары электрон-ион в газе велика (</a:t>
            </a:r>
            <a:r>
              <a:rPr lang="ru-RU" altLang="ru-RU" sz="2200" b="1" dirty="0">
                <a:solidFill>
                  <a:srgbClr val="FF0000"/>
                </a:solidFill>
              </a:rPr>
              <a:t>30-40 эВ</a:t>
            </a:r>
            <a:r>
              <a:rPr lang="ru-RU" altLang="ru-RU" sz="2200" b="1" dirty="0">
                <a:solidFill>
                  <a:srgbClr val="2D2D8A"/>
                </a:solidFill>
              </a:rPr>
              <a:t>), что увеличивает относительные флуктуации числа зарядов и ухудшает энергетическое разрешение.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7F72E4C-40EC-64C4-E589-B0E6A705E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4F1A76E-830F-4EA0-AD71-EE3C3D7EE5D9}" type="slidenum">
              <a:rPr lang="en-US" altLang="ru-RU" smtClean="0"/>
              <a:pPr>
                <a:defRPr/>
              </a:pPr>
              <a:t>44</a:t>
            </a:fld>
            <a:endParaRPr lang="en-US" altLang="ru-RU"/>
          </a:p>
        </p:txBody>
      </p:sp>
    </p:spTree>
    <p:extLst>
      <p:ext uri="{BB962C8B-B14F-4D97-AF65-F5344CB8AC3E}">
        <p14:creationId xmlns:p14="http://schemas.microsoft.com/office/powerpoint/2010/main" val="26827533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52400"/>
            <a:ext cx="8229600" cy="838200"/>
          </a:xfrm>
        </p:spPr>
        <p:txBody>
          <a:bodyPr/>
          <a:lstStyle/>
          <a:p>
            <a:pPr eaLnBrk="1" hangingPunct="1"/>
            <a:r>
              <a:rPr lang="ru-RU" altLang="ru-RU" sz="3600" b="1" dirty="0">
                <a:solidFill>
                  <a:srgbClr val="FF3300"/>
                </a:solidFill>
              </a:rPr>
              <a:t>Общие свойства детекторов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990600"/>
            <a:ext cx="8229600" cy="48768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ru-RU" altLang="ru-RU" sz="2400" b="1" dirty="0">
                <a:solidFill>
                  <a:srgbClr val="2D2D8A"/>
                </a:solidFill>
              </a:rPr>
              <a:t>Детекторы служат как для регистрации частиц, так и для определения их энергии, импульса, траектории движения частицы и других характеристик.</a:t>
            </a:r>
            <a:r>
              <a:rPr lang="ru-RU" altLang="ru-RU" sz="2400" dirty="0">
                <a:solidFill>
                  <a:srgbClr val="2D2D8A"/>
                </a:solidFill>
              </a:rPr>
              <a:t> </a:t>
            </a:r>
            <a:endParaRPr lang="en-US" altLang="ru-RU" sz="2400" dirty="0">
              <a:solidFill>
                <a:srgbClr val="2D2D8A"/>
              </a:solidFill>
            </a:endParaRPr>
          </a:p>
          <a:p>
            <a:pPr eaLnBrk="1" hangingPunct="1">
              <a:lnSpc>
                <a:spcPct val="9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ru-RU" altLang="ru-RU" sz="2400" b="1" dirty="0">
                <a:solidFill>
                  <a:srgbClr val="2D2D8A"/>
                </a:solidFill>
              </a:rPr>
              <a:t>Детекторы фиксируют потерю энергии проходящей частицей.</a:t>
            </a:r>
          </a:p>
          <a:p>
            <a:pPr eaLnBrk="1" hangingPunct="1">
              <a:lnSpc>
                <a:spcPct val="9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ru-RU" altLang="ru-RU" sz="2400" b="1" dirty="0">
                <a:solidFill>
                  <a:srgbClr val="2D2D8A"/>
                </a:solidFill>
              </a:rPr>
              <a:t>Детекторы могут содержать преобразователи излучений.</a:t>
            </a:r>
          </a:p>
          <a:p>
            <a:pPr eaLnBrk="1" hangingPunct="1">
              <a:lnSpc>
                <a:spcPct val="9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ru-RU" altLang="ru-RU" sz="2400" b="1" dirty="0">
                <a:solidFill>
                  <a:srgbClr val="2D2D8A"/>
                </a:solidFill>
              </a:rPr>
              <a:t>Практически все детекторы вырабатывают  электрический импульс – сигнал детектора.</a:t>
            </a:r>
          </a:p>
          <a:p>
            <a:pPr eaLnBrk="1" hangingPunct="1">
              <a:lnSpc>
                <a:spcPct val="9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ru-RU" altLang="ru-RU" sz="2400" b="1" dirty="0">
                <a:solidFill>
                  <a:srgbClr val="2D2D8A"/>
                </a:solidFill>
              </a:rPr>
              <a:t>Электрические импульсы различаются амплитудой, длительностью и формой.</a:t>
            </a:r>
          </a:p>
          <a:p>
            <a:pPr eaLnBrk="1" hangingPunct="1">
              <a:lnSpc>
                <a:spcPct val="9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ru-RU" altLang="ru-RU" sz="2400" b="1" dirty="0">
                <a:solidFill>
                  <a:srgbClr val="2D2D8A"/>
                </a:solidFill>
              </a:rPr>
              <a:t>Информация с координатных детекторов, как правило, оцифровывается.</a:t>
            </a:r>
            <a:endParaRPr lang="ru-RU" altLang="ru-RU" dirty="0">
              <a:solidFill>
                <a:srgbClr val="2D2D8A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FD8B73C-971C-699F-128D-E9B9A3410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4F1A76E-830F-4EA0-AD71-EE3C3D7EE5D9}" type="slidenum">
              <a:rPr lang="en-US" altLang="ru-RU" smtClean="0"/>
              <a:pPr>
                <a:defRPr/>
              </a:pPr>
              <a:t>5</a:t>
            </a:fld>
            <a:endParaRPr lang="en-US" altLang="ru-RU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48590"/>
            <a:ext cx="8229600" cy="990600"/>
          </a:xfrm>
        </p:spPr>
        <p:txBody>
          <a:bodyPr/>
          <a:lstStyle/>
          <a:p>
            <a:pPr eaLnBrk="1" hangingPunct="1"/>
            <a:r>
              <a:rPr lang="ru-RU" altLang="ru-RU" sz="3600" b="1" dirty="0">
                <a:solidFill>
                  <a:srgbClr val="FF3300"/>
                </a:solidFill>
                <a:latin typeface="Times New Roman" panose="02020603050405020304" pitchFamily="18" charset="0"/>
              </a:rPr>
              <a:t>Измеряемые величины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2000" y="1139190"/>
            <a:ext cx="4876800" cy="2438400"/>
          </a:xfrm>
        </p:spPr>
        <p:txBody>
          <a:bodyPr/>
          <a:lstStyle/>
          <a:p>
            <a:pPr eaLnBrk="1" hangingPunct="1"/>
            <a:r>
              <a:rPr lang="ru-RU" altLang="ru-RU" sz="2800" b="1" dirty="0">
                <a:solidFill>
                  <a:srgbClr val="2D2D8A"/>
                </a:solidFill>
                <a:latin typeface="Times New Roman" panose="02020603050405020304" pitchFamily="18" charset="0"/>
              </a:rPr>
              <a:t>Скорость счёта.</a:t>
            </a:r>
          </a:p>
          <a:p>
            <a:pPr eaLnBrk="1" hangingPunct="1"/>
            <a:r>
              <a:rPr lang="ru-RU" altLang="ru-RU" sz="2800" b="1" dirty="0">
                <a:solidFill>
                  <a:srgbClr val="2D2D8A"/>
                </a:solidFill>
                <a:latin typeface="Times New Roman" panose="02020603050405020304" pitchFamily="18" charset="0"/>
              </a:rPr>
              <a:t>Энергия частицы.</a:t>
            </a:r>
          </a:p>
          <a:p>
            <a:pPr eaLnBrk="1" hangingPunct="1"/>
            <a:r>
              <a:rPr lang="ru-RU" altLang="ru-RU" sz="2800" b="1" dirty="0">
                <a:solidFill>
                  <a:srgbClr val="2D2D8A"/>
                </a:solidFill>
                <a:latin typeface="Times New Roman" panose="02020603050405020304" pitchFamily="18" charset="0"/>
              </a:rPr>
              <a:t>Время между событиями.</a:t>
            </a:r>
          </a:p>
          <a:p>
            <a:pPr eaLnBrk="1" hangingPunct="1"/>
            <a:r>
              <a:rPr lang="ru-RU" altLang="ru-RU" sz="2800" b="1" dirty="0">
                <a:solidFill>
                  <a:srgbClr val="2D2D8A"/>
                </a:solidFill>
                <a:latin typeface="Times New Roman" panose="02020603050405020304" pitchFamily="18" charset="0"/>
              </a:rPr>
              <a:t>Координаты событий.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75A072CB-DB93-FF1B-7CB5-A324512278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356235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ru-RU" altLang="ru-RU" sz="3600" b="1" kern="0" dirty="0">
                <a:solidFill>
                  <a:srgbClr val="FF3300"/>
                </a:solidFill>
              </a:rPr>
              <a:t>Режимы измерений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163EE4D5-C7DD-2B6A-0670-C9AE32155D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" y="4572000"/>
            <a:ext cx="7924800" cy="213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/>
            <a:r>
              <a:rPr lang="ru-RU" altLang="ru-RU" sz="2800" b="1" kern="0" dirty="0">
                <a:solidFill>
                  <a:srgbClr val="2D2D8A"/>
                </a:solidFill>
              </a:rPr>
              <a:t>счётный (наличие импульса),</a:t>
            </a:r>
          </a:p>
          <a:p>
            <a:pPr eaLnBrk="1" hangingPunct="1"/>
            <a:r>
              <a:rPr lang="ru-RU" altLang="ru-RU" sz="2800" b="1" kern="0" dirty="0">
                <a:solidFill>
                  <a:srgbClr val="2D2D8A"/>
                </a:solidFill>
              </a:rPr>
              <a:t>спектрометрический (анализ параметров импульса – амплитуда, форма).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7178C9-DA68-8530-C199-DA59CF6EA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4F1A76E-830F-4EA0-AD71-EE3C3D7EE5D9}" type="slidenum">
              <a:rPr lang="en-US" altLang="ru-RU" smtClean="0"/>
              <a:pPr>
                <a:defRPr/>
              </a:pPr>
              <a:t>6</a:t>
            </a:fld>
            <a:endParaRPr lang="en-US" altLang="ru-RU"/>
          </a:p>
        </p:txBody>
      </p:sp>
    </p:spTree>
    <p:extLst>
      <p:ext uri="{BB962C8B-B14F-4D97-AF65-F5344CB8AC3E}">
        <p14:creationId xmlns:p14="http://schemas.microsoft.com/office/powerpoint/2010/main" val="15368390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195"/>
          <p:cNvSpPr>
            <a:spLocks noChangeArrowheads="1"/>
          </p:cNvSpPr>
          <p:nvPr/>
        </p:nvSpPr>
        <p:spPr bwMode="auto">
          <a:xfrm>
            <a:off x="2292350" y="5965825"/>
            <a:ext cx="228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ru-RU" altLang="ru-RU" sz="1400" b="1"/>
              <a:t> </a:t>
            </a:r>
            <a:endParaRPr lang="ru-RU" altLang="ru-RU" sz="2400"/>
          </a:p>
        </p:txBody>
      </p:sp>
      <p:sp>
        <p:nvSpPr>
          <p:cNvPr id="26628" name="Rectangle 58"/>
          <p:cNvSpPr>
            <a:spLocks noGrp="1" noChangeArrowheads="1"/>
          </p:cNvSpPr>
          <p:nvPr>
            <p:ph type="title" idx="4294967295"/>
          </p:nvPr>
        </p:nvSpPr>
        <p:spPr>
          <a:xfrm>
            <a:off x="685800" y="128905"/>
            <a:ext cx="7772400" cy="685800"/>
          </a:xfrm>
        </p:spPr>
        <p:txBody>
          <a:bodyPr/>
          <a:lstStyle/>
          <a:p>
            <a:r>
              <a:rPr lang="ru-RU" altLang="ru-RU" sz="3600" b="1" dirty="0">
                <a:solidFill>
                  <a:srgbClr val="FF0000"/>
                </a:solidFill>
              </a:rPr>
              <a:t>Характеристики детекторов</a:t>
            </a:r>
            <a:endParaRPr lang="ru-RU" altLang="ru-RU" sz="3600" dirty="0">
              <a:solidFill>
                <a:srgbClr val="FF0000"/>
              </a:solidFill>
            </a:endParaRPr>
          </a:p>
        </p:txBody>
      </p:sp>
      <p:sp>
        <p:nvSpPr>
          <p:cNvPr id="26629" name="Rectangle 59"/>
          <p:cNvSpPr>
            <a:spLocks noGrp="1" noChangeArrowheads="1"/>
          </p:cNvSpPr>
          <p:nvPr>
            <p:ph type="body" idx="4294967295"/>
          </p:nvPr>
        </p:nvSpPr>
        <p:spPr>
          <a:xfrm>
            <a:off x="1257300" y="1371600"/>
            <a:ext cx="6629400" cy="3733800"/>
          </a:xfrm>
        </p:spPr>
        <p:txBody>
          <a:bodyPr/>
          <a:lstStyle/>
          <a:p>
            <a:r>
              <a:rPr lang="ru-RU" altLang="ru-RU" sz="2400" b="1" dirty="0">
                <a:solidFill>
                  <a:srgbClr val="2D2D8A"/>
                </a:solidFill>
              </a:rPr>
              <a:t>способность к счёту частиц,</a:t>
            </a:r>
          </a:p>
          <a:p>
            <a:r>
              <a:rPr lang="ru-RU" altLang="ru-RU" sz="2400" b="1" dirty="0">
                <a:solidFill>
                  <a:srgbClr val="2D2D8A"/>
                </a:solidFill>
              </a:rPr>
              <a:t>возможность определения энергии,</a:t>
            </a:r>
          </a:p>
          <a:p>
            <a:r>
              <a:rPr lang="ru-RU" altLang="ru-RU" sz="2400" b="1" dirty="0">
                <a:solidFill>
                  <a:srgbClr val="2D2D8A"/>
                </a:solidFill>
              </a:rPr>
              <a:t>возможность определения координаты,</a:t>
            </a:r>
          </a:p>
          <a:p>
            <a:r>
              <a:rPr lang="ru-RU" altLang="ru-RU" sz="2400" b="1" dirty="0">
                <a:solidFill>
                  <a:srgbClr val="2D2D8A"/>
                </a:solidFill>
              </a:rPr>
              <a:t>быстродействие,</a:t>
            </a:r>
          </a:p>
          <a:p>
            <a:r>
              <a:rPr lang="ru-RU" altLang="ru-RU" sz="2400" b="1" dirty="0">
                <a:solidFill>
                  <a:srgbClr val="2D2D8A"/>
                </a:solidFill>
              </a:rPr>
              <a:t>временные,</a:t>
            </a:r>
          </a:p>
          <a:p>
            <a:r>
              <a:rPr lang="ru-RU" altLang="ru-RU" sz="2400" b="1" dirty="0">
                <a:solidFill>
                  <a:srgbClr val="2D2D8A"/>
                </a:solidFill>
              </a:rPr>
              <a:t>возможность дискриминации частиц,</a:t>
            </a:r>
          </a:p>
          <a:p>
            <a:r>
              <a:rPr lang="ru-RU" altLang="ru-RU" sz="2400" b="1" dirty="0">
                <a:solidFill>
                  <a:srgbClr val="2D2D8A"/>
                </a:solidFill>
              </a:rPr>
              <a:t>эксплуатационные,</a:t>
            </a:r>
          </a:p>
          <a:p>
            <a:r>
              <a:rPr lang="ru-RU" altLang="ru-RU" sz="2400" b="1" dirty="0">
                <a:solidFill>
                  <a:srgbClr val="2D2D8A"/>
                </a:solidFill>
              </a:rPr>
              <a:t>стоимостные.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34A820-1940-B8C0-CB95-215544E34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9F5E724-DCB3-44A7-A78C-C9DFFDC20778}" type="slidenum">
              <a:rPr lang="en-US" altLang="ru-RU" smtClean="0"/>
              <a:pPr>
                <a:defRPr/>
              </a:pPr>
              <a:t>7</a:t>
            </a:fld>
            <a:endParaRPr lang="en-US" altLang="ru-RU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195"/>
          <p:cNvSpPr>
            <a:spLocks noChangeArrowheads="1"/>
          </p:cNvSpPr>
          <p:nvPr/>
        </p:nvSpPr>
        <p:spPr bwMode="auto">
          <a:xfrm>
            <a:off x="2292350" y="5965825"/>
            <a:ext cx="228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ru-RU" altLang="ru-RU" sz="1400" b="1"/>
              <a:t> </a:t>
            </a:r>
            <a:endParaRPr lang="ru-RU" altLang="ru-RU" sz="2400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9E3112C8-D552-DD1D-C6D1-E88EDD9EC1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35668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ru-RU" altLang="ru-RU" sz="3600" b="1" kern="0" dirty="0">
                <a:solidFill>
                  <a:srgbClr val="FF3300"/>
                </a:solidFill>
              </a:rPr>
              <a:t>Анализ параметров импульсов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52347527-D635-58CE-F273-4552FBB036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1178668"/>
            <a:ext cx="7772400" cy="1082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/>
            <a:r>
              <a:rPr lang="ru-RU" altLang="ru-RU" sz="2400" b="1" kern="0" dirty="0">
                <a:solidFill>
                  <a:srgbClr val="2D2D8A"/>
                </a:solidFill>
              </a:rPr>
              <a:t>аппаратный (скорость, «простота»).</a:t>
            </a:r>
          </a:p>
          <a:p>
            <a:pPr eaLnBrk="1" hangingPunct="1"/>
            <a:r>
              <a:rPr lang="ru-RU" altLang="ru-RU" sz="2400" b="1" kern="0" dirty="0">
                <a:solidFill>
                  <a:srgbClr val="2D2D8A"/>
                </a:solidFill>
              </a:rPr>
              <a:t>цифровой (гибкость)</a:t>
            </a:r>
            <a:r>
              <a:rPr lang="en-US" altLang="ru-RU" sz="2400" b="1" kern="0" dirty="0">
                <a:solidFill>
                  <a:srgbClr val="2D2D8A"/>
                </a:solidFill>
              </a:rPr>
              <a:t>:</a:t>
            </a:r>
            <a:endParaRPr lang="ru-RU" altLang="ru-RU" sz="2400" b="1" kern="0" dirty="0">
              <a:solidFill>
                <a:srgbClr val="2D2D8A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34A820-1940-B8C0-CB95-215544E34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9F5E724-DCB3-44A7-A78C-C9DFFDC20778}" type="slidenum">
              <a:rPr lang="en-US" altLang="ru-RU" smtClean="0"/>
              <a:pPr>
                <a:defRPr/>
              </a:pPr>
              <a:t>8</a:t>
            </a:fld>
            <a:endParaRPr lang="en-US" altLang="ru-RU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7721EBC-30CC-A07E-AE07-DC332BACE2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62621"/>
            <a:ext cx="5867400" cy="479537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0B59781-4DA9-9AE9-13D2-2372AD2B06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237" y="2062621"/>
            <a:ext cx="4724763" cy="2557130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8306A15-103B-B711-9DC9-2A733EDC544F}"/>
              </a:ext>
            </a:extLst>
          </p:cNvPr>
          <p:cNvCxnSpPr/>
          <p:nvPr/>
        </p:nvCxnSpPr>
        <p:spPr>
          <a:xfrm flipV="1">
            <a:off x="3581400" y="4038600"/>
            <a:ext cx="457200" cy="68580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72117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55461"/>
            <a:ext cx="8229600" cy="657818"/>
          </a:xfrm>
        </p:spPr>
        <p:txBody>
          <a:bodyPr/>
          <a:lstStyle/>
          <a:p>
            <a:pPr eaLnBrk="1" hangingPunct="1"/>
            <a:r>
              <a:rPr lang="ru-RU" altLang="ru-RU" sz="3600" b="1" dirty="0">
                <a:solidFill>
                  <a:srgbClr val="FF3300"/>
                </a:solidFill>
                <a:latin typeface="Times New Roman" panose="02020603050405020304" pitchFamily="18" charset="0"/>
              </a:rPr>
              <a:t>Накопление данных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1417522"/>
            <a:ext cx="4419600" cy="4907077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ru-RU" altLang="ru-RU" sz="2600" b="1" dirty="0">
                <a:solidFill>
                  <a:srgbClr val="2D2D8A"/>
                </a:solidFill>
                <a:latin typeface="Times New Roman" panose="02020603050405020304" pitchFamily="18" charset="0"/>
              </a:rPr>
              <a:t>Предварительный отбор.</a:t>
            </a:r>
          </a:p>
          <a:p>
            <a:pPr eaLnBrk="1" hangingPunct="1">
              <a:lnSpc>
                <a:spcPct val="80000"/>
              </a:lnSpc>
            </a:pPr>
            <a:r>
              <a:rPr lang="ru-RU" altLang="ru-RU" sz="2600" b="1" dirty="0">
                <a:solidFill>
                  <a:srgbClr val="2D2D8A"/>
                </a:solidFill>
                <a:latin typeface="Times New Roman" panose="02020603050405020304" pitchFamily="18" charset="0"/>
              </a:rPr>
              <a:t>Скорость</a:t>
            </a:r>
            <a:r>
              <a:rPr lang="en-US" altLang="ru-RU" sz="2600" b="1" dirty="0">
                <a:solidFill>
                  <a:srgbClr val="2D2D8A"/>
                </a:solidFill>
                <a:latin typeface="Times New Roman" panose="02020603050405020304" pitchFamily="18" charset="0"/>
              </a:rPr>
              <a:t> </a:t>
            </a:r>
            <a:r>
              <a:rPr lang="ru-RU" altLang="ru-RU" sz="2600" b="1" dirty="0">
                <a:solidFill>
                  <a:srgbClr val="2D2D8A"/>
                </a:solidFill>
                <a:latin typeface="Times New Roman" panose="02020603050405020304" pitchFamily="18" charset="0"/>
              </a:rPr>
              <a:t>накопления.</a:t>
            </a:r>
          </a:p>
          <a:p>
            <a:pPr eaLnBrk="1" hangingPunct="1">
              <a:lnSpc>
                <a:spcPct val="80000"/>
              </a:lnSpc>
            </a:pPr>
            <a:r>
              <a:rPr lang="ru-RU" altLang="ru-RU" sz="2600" b="1" dirty="0">
                <a:solidFill>
                  <a:srgbClr val="2D2D8A"/>
                </a:solidFill>
                <a:latin typeface="Times New Roman" panose="02020603050405020304" pitchFamily="18" charset="0"/>
              </a:rPr>
              <a:t>Ёмкость.</a:t>
            </a:r>
          </a:p>
          <a:p>
            <a:pPr eaLnBrk="1" hangingPunct="1">
              <a:lnSpc>
                <a:spcPct val="80000"/>
              </a:lnSpc>
            </a:pPr>
            <a:r>
              <a:rPr lang="ru-RU" altLang="ru-RU" sz="2600" b="1" dirty="0">
                <a:solidFill>
                  <a:srgbClr val="2D2D8A"/>
                </a:solidFill>
                <a:latin typeface="Times New Roman" panose="02020603050405020304" pitchFamily="18" charset="0"/>
              </a:rPr>
              <a:t>Сортировка и базы данных.</a:t>
            </a:r>
          </a:p>
          <a:p>
            <a:pPr eaLnBrk="1" hangingPunct="1">
              <a:lnSpc>
                <a:spcPct val="80000"/>
              </a:lnSpc>
            </a:pPr>
            <a:r>
              <a:rPr lang="ru-RU" altLang="ru-RU" sz="2600" b="1" dirty="0">
                <a:solidFill>
                  <a:srgbClr val="2D2D8A"/>
                </a:solidFill>
                <a:latin typeface="Times New Roman" panose="02020603050405020304" pitchFamily="18" charset="0"/>
              </a:rPr>
              <a:t>Надёжность.</a:t>
            </a:r>
          </a:p>
          <a:p>
            <a:pPr eaLnBrk="1" hangingPunct="1">
              <a:lnSpc>
                <a:spcPct val="80000"/>
              </a:lnSpc>
            </a:pPr>
            <a:r>
              <a:rPr lang="ru-RU" altLang="ru-RU" sz="2600" b="1" dirty="0">
                <a:solidFill>
                  <a:srgbClr val="2D2D8A"/>
                </a:solidFill>
                <a:latin typeface="Times New Roman" panose="02020603050405020304" pitchFamily="18" charset="0"/>
              </a:rPr>
              <a:t>Возможность контроля </a:t>
            </a:r>
            <a:r>
              <a:rPr lang="en-US" altLang="ru-RU" sz="2600" b="1" dirty="0">
                <a:solidFill>
                  <a:srgbClr val="2D2D8A"/>
                </a:solidFill>
                <a:latin typeface="Times New Roman" panose="02020603050405020304" pitchFamily="18" charset="0"/>
              </a:rPr>
              <a:t>“on-line”.</a:t>
            </a:r>
            <a:endParaRPr lang="ru-RU" altLang="ru-RU" sz="2600" b="1" dirty="0">
              <a:solidFill>
                <a:srgbClr val="2D2D8A"/>
              </a:solidFill>
              <a:latin typeface="Times New Roman" panose="02020603050405020304" pitchFamily="18" charset="0"/>
            </a:endParaRPr>
          </a:p>
          <a:p>
            <a:pPr eaLnBrk="1" hangingPunct="1">
              <a:lnSpc>
                <a:spcPct val="80000"/>
              </a:lnSpc>
            </a:pPr>
            <a:r>
              <a:rPr lang="ru-RU" altLang="ru-RU" sz="2600" b="1" dirty="0">
                <a:solidFill>
                  <a:srgbClr val="2D2D8A"/>
                </a:solidFill>
                <a:latin typeface="Times New Roman" panose="02020603050405020304" pitchFamily="18" charset="0"/>
              </a:rPr>
              <a:t>Скорость чтения.</a:t>
            </a:r>
          </a:p>
          <a:p>
            <a:pPr eaLnBrk="1" hangingPunct="1">
              <a:lnSpc>
                <a:spcPct val="80000"/>
              </a:lnSpc>
            </a:pPr>
            <a:r>
              <a:rPr lang="ru-RU" altLang="ru-RU" sz="2600" b="1" dirty="0">
                <a:solidFill>
                  <a:srgbClr val="2D2D8A"/>
                </a:solidFill>
                <a:latin typeface="Times New Roman" panose="02020603050405020304" pitchFamily="18" charset="0"/>
              </a:rPr>
              <a:t>Долговременная надёжность.</a:t>
            </a:r>
          </a:p>
          <a:p>
            <a:pPr eaLnBrk="1" hangingPunct="1">
              <a:lnSpc>
                <a:spcPct val="80000"/>
              </a:lnSpc>
            </a:pPr>
            <a:r>
              <a:rPr lang="ru-RU" altLang="ru-RU" sz="2600" b="1" dirty="0">
                <a:solidFill>
                  <a:srgbClr val="2D2D8A"/>
                </a:solidFill>
                <a:latin typeface="Times New Roman" panose="02020603050405020304" pitchFamily="18" charset="0"/>
              </a:rPr>
              <a:t>Резервное копирование.</a:t>
            </a:r>
          </a:p>
          <a:p>
            <a:pPr eaLnBrk="1" hangingPunct="1">
              <a:lnSpc>
                <a:spcPct val="80000"/>
              </a:lnSpc>
            </a:pPr>
            <a:r>
              <a:rPr lang="ru-RU" altLang="ru-RU" sz="2600" b="1" dirty="0">
                <a:solidFill>
                  <a:srgbClr val="2D2D8A"/>
                </a:solidFill>
                <a:latin typeface="Times New Roman" panose="02020603050405020304" pitchFamily="18" charset="0"/>
              </a:rPr>
              <a:t>Стоимость.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88C85EF-AE31-0322-69FC-68E61B738D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69489" y="6522157"/>
            <a:ext cx="609600" cy="304800"/>
          </a:xfrm>
        </p:spPr>
        <p:txBody>
          <a:bodyPr/>
          <a:lstStyle/>
          <a:p>
            <a:pPr>
              <a:defRPr/>
            </a:pPr>
            <a:fld id="{C4F1A76E-830F-4EA0-AD71-EE3C3D7EE5D9}" type="slidenum">
              <a:rPr lang="en-US" altLang="ru-RU" smtClean="0"/>
              <a:pPr>
                <a:defRPr/>
              </a:pPr>
              <a:t>9</a:t>
            </a:fld>
            <a:endParaRPr lang="en-US" altLang="ru-RU"/>
          </a:p>
        </p:txBody>
      </p:sp>
      <p:pic>
        <p:nvPicPr>
          <p:cNvPr id="1026" name="Picture 2" descr="Tackling big data challenges for next-generation experiments – UKRI">
            <a:extLst>
              <a:ext uri="{FF2B5EF4-FFF2-40B4-BE49-F238E27FC236}">
                <a16:creationId xmlns:a16="http://schemas.microsoft.com/office/drawing/2014/main" id="{72E85BBD-DF82-5FF0-2494-AC6DBA79B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8764" y="1038818"/>
            <a:ext cx="4036814" cy="2691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omputing | CERN">
            <a:extLst>
              <a:ext uri="{FF2B5EF4-FFF2-40B4-BE49-F238E27FC236}">
                <a16:creationId xmlns:a16="http://schemas.microsoft.com/office/drawing/2014/main" id="{DCE6918C-9716-04B2-FD33-07F34F8B07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6186" y="3882427"/>
            <a:ext cx="4036814" cy="2792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524077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Тема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8092</TotalTime>
  <Words>2763</Words>
  <Application>Microsoft Macintosh PowerPoint</Application>
  <PresentationFormat>On-screen Show (4:3)</PresentationFormat>
  <Paragraphs>270</Paragraphs>
  <Slides>44</Slides>
  <Notes>2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0" baseType="lpstr">
      <vt:lpstr>Arial</vt:lpstr>
      <vt:lpstr>Symbol</vt:lpstr>
      <vt:lpstr>Times New Roman</vt:lpstr>
      <vt:lpstr>Wingdings</vt:lpstr>
      <vt:lpstr>Default Design</vt:lpstr>
      <vt:lpstr>CorelDRAW</vt:lpstr>
      <vt:lpstr>Детекторы частиц I</vt:lpstr>
      <vt:lpstr>Детекторы</vt:lpstr>
      <vt:lpstr>Нобелевские премии по физике за разработку детекторов</vt:lpstr>
      <vt:lpstr>Нобелевские премии по физике за разработку детекторов</vt:lpstr>
      <vt:lpstr>Общие свойства детекторов</vt:lpstr>
      <vt:lpstr>Измеряемые величины</vt:lpstr>
      <vt:lpstr>Характеристики детекторов</vt:lpstr>
      <vt:lpstr>PowerPoint Presentation</vt:lpstr>
      <vt:lpstr>Накопление данных</vt:lpstr>
      <vt:lpstr>Взаимодействие частиц с веществом</vt:lpstr>
      <vt:lpstr>PowerPoint Presentation</vt:lpstr>
      <vt:lpstr>Удельные ионизационные потери энергии заряженной частицей</vt:lpstr>
      <vt:lpstr>Удельные ионизационные потери энергии заряженной частицей</vt:lpstr>
      <vt:lpstr>Удельные ионизационные потери энергии заряженной частицей</vt:lpstr>
      <vt:lpstr>Передача энергии радиации веществу (кривая Брэгга)</vt:lpstr>
      <vt:lpstr>Кривые Брэгга для протонов</vt:lpstr>
      <vt:lpstr>Пробег заряженной частицы</vt:lpstr>
      <vt:lpstr>PowerPoint Presentation</vt:lpstr>
      <vt:lpstr>Взаимодействие  электронов с веществом</vt:lpstr>
      <vt:lpstr>Взаимодействие γ - квантов  с веществом</vt:lpstr>
      <vt:lpstr>Взаимодействие γ - квантов  с веществом</vt:lpstr>
      <vt:lpstr>Взаимодействие g - квантов  с веществом</vt:lpstr>
      <vt:lpstr>Детекторы частиц</vt:lpstr>
      <vt:lpstr>Трековые и координатные детекторы</vt:lpstr>
      <vt:lpstr>Трековые и координатные детекторы</vt:lpstr>
      <vt:lpstr>Ядерные фотоэмульсии</vt:lpstr>
      <vt:lpstr>Ядерные фотоэмульсии</vt:lpstr>
      <vt:lpstr>Треки от СТЭ?</vt:lpstr>
      <vt:lpstr>Эмульсионная камера</vt:lpstr>
      <vt:lpstr>PowerPoint Presentation</vt:lpstr>
      <vt:lpstr>Камера Вильсона</vt:lpstr>
      <vt:lpstr>Пузырьковая камера</vt:lpstr>
      <vt:lpstr>Детекторы ионизационного типа</vt:lpstr>
      <vt:lpstr>Электроскоп</vt:lpstr>
      <vt:lpstr>Детекторы ионизационного типа</vt:lpstr>
      <vt:lpstr>Детекторы ионизационного типа (Газонаполненные детекторы)</vt:lpstr>
      <vt:lpstr>Ионизационные камеры</vt:lpstr>
      <vt:lpstr>Ионизационные камеры</vt:lpstr>
      <vt:lpstr>Газонаполненные детекторы</vt:lpstr>
      <vt:lpstr>Пропорциональный счётчик</vt:lpstr>
      <vt:lpstr>Регистрация нейтронов</vt:lpstr>
      <vt:lpstr>Регистрация нейтронов</vt:lpstr>
      <vt:lpstr>PowerPoint Presentation</vt:lpstr>
      <vt:lpstr>Газонаполненные детекторы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Yakushev</dc:creator>
  <cp:lastModifiedBy>Andrey Isaev</cp:lastModifiedBy>
  <cp:revision>364</cp:revision>
  <cp:lastPrinted>2001-03-15T17:35:28Z</cp:lastPrinted>
  <dcterms:created xsi:type="dcterms:W3CDTF">2001-10-26T22:02:03Z</dcterms:created>
  <dcterms:modified xsi:type="dcterms:W3CDTF">2025-02-07T12:39:41Z</dcterms:modified>
</cp:coreProperties>
</file>